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1"/>
  </p:notesMasterIdLst>
  <p:sldIdLst>
    <p:sldId id="256" r:id="rId2"/>
    <p:sldId id="272" r:id="rId3"/>
    <p:sldId id="372" r:id="rId4"/>
    <p:sldId id="311" r:id="rId5"/>
    <p:sldId id="313" r:id="rId6"/>
    <p:sldId id="314" r:id="rId7"/>
    <p:sldId id="322" r:id="rId8"/>
    <p:sldId id="327" r:id="rId9"/>
    <p:sldId id="270" r:id="rId10"/>
    <p:sldId id="367" r:id="rId11"/>
    <p:sldId id="363" r:id="rId12"/>
    <p:sldId id="286" r:id="rId13"/>
    <p:sldId id="369" r:id="rId14"/>
    <p:sldId id="359" r:id="rId15"/>
    <p:sldId id="289" r:id="rId16"/>
    <p:sldId id="370" r:id="rId17"/>
    <p:sldId id="258" r:id="rId18"/>
    <p:sldId id="292" r:id="rId19"/>
    <p:sldId id="293" r:id="rId20"/>
    <p:sldId id="294" r:id="rId21"/>
    <p:sldId id="295" r:id="rId22"/>
    <p:sldId id="357" r:id="rId23"/>
    <p:sldId id="358" r:id="rId24"/>
    <p:sldId id="296" r:id="rId25"/>
    <p:sldId id="297" r:id="rId26"/>
    <p:sldId id="298" r:id="rId27"/>
    <p:sldId id="299" r:id="rId28"/>
    <p:sldId id="300" r:id="rId29"/>
    <p:sldId id="382" r:id="rId30"/>
    <p:sldId id="383" r:id="rId31"/>
    <p:sldId id="373" r:id="rId32"/>
    <p:sldId id="303" r:id="rId33"/>
    <p:sldId id="374" r:id="rId34"/>
    <p:sldId id="301" r:id="rId35"/>
    <p:sldId id="302" r:id="rId36"/>
    <p:sldId id="304" r:id="rId37"/>
    <p:sldId id="305" r:id="rId38"/>
    <p:sldId id="316" r:id="rId39"/>
    <p:sldId id="334" r:id="rId40"/>
    <p:sldId id="306" r:id="rId41"/>
    <p:sldId id="307" r:id="rId42"/>
    <p:sldId id="308" r:id="rId43"/>
    <p:sldId id="309" r:id="rId44"/>
    <p:sldId id="371" r:id="rId45"/>
    <p:sldId id="266" r:id="rId46"/>
    <p:sldId id="276" r:id="rId47"/>
    <p:sldId id="281" r:id="rId48"/>
    <p:sldId id="376" r:id="rId49"/>
    <p:sldId id="375" r:id="rId50"/>
    <p:sldId id="318" r:id="rId51"/>
    <p:sldId id="345" r:id="rId52"/>
    <p:sldId id="310" r:id="rId53"/>
    <p:sldId id="377" r:id="rId54"/>
    <p:sldId id="378" r:id="rId55"/>
    <p:sldId id="379" r:id="rId56"/>
    <p:sldId id="381" r:id="rId57"/>
    <p:sldId id="380" r:id="rId58"/>
    <p:sldId id="355" r:id="rId59"/>
    <p:sldId id="356" r:id="rId60"/>
    <p:sldId id="349" r:id="rId61"/>
    <p:sldId id="343" r:id="rId62"/>
    <p:sldId id="335" r:id="rId63"/>
    <p:sldId id="336" r:id="rId64"/>
    <p:sldId id="337" r:id="rId65"/>
    <p:sldId id="338" r:id="rId66"/>
    <p:sldId id="339" r:id="rId67"/>
    <p:sldId id="340" r:id="rId68"/>
    <p:sldId id="341" r:id="rId69"/>
    <p:sldId id="342" r:id="rId70"/>
    <p:sldId id="344" r:id="rId71"/>
    <p:sldId id="346" r:id="rId72"/>
    <p:sldId id="347" r:id="rId73"/>
    <p:sldId id="350" r:id="rId74"/>
    <p:sldId id="351" r:id="rId75"/>
    <p:sldId id="352" r:id="rId76"/>
    <p:sldId id="353" r:id="rId77"/>
    <p:sldId id="354" r:id="rId78"/>
    <p:sldId id="348" r:id="rId79"/>
    <p:sldId id="257" r:id="rId80"/>
    <p:sldId id="277" r:id="rId81"/>
    <p:sldId id="280" r:id="rId82"/>
    <p:sldId id="278" r:id="rId83"/>
    <p:sldId id="330" r:id="rId84"/>
    <p:sldId id="331" r:id="rId85"/>
    <p:sldId id="332" r:id="rId86"/>
    <p:sldId id="333" r:id="rId87"/>
    <p:sldId id="283" r:id="rId88"/>
    <p:sldId id="284" r:id="rId89"/>
    <p:sldId id="282" r:id="rId9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95" autoAdjust="0"/>
    <p:restoredTop sz="94655" autoAdjust="0"/>
  </p:normalViewPr>
  <p:slideViewPr>
    <p:cSldViewPr snapToGrid="0">
      <p:cViewPr varScale="1">
        <p:scale>
          <a:sx n="99" d="100"/>
          <a:sy n="99" d="100"/>
        </p:scale>
        <p:origin x="648" y="16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hdphoto1.wdp>
</file>

<file path=ppt/media/hdphoto2.wdp>
</file>

<file path=ppt/media/image1.png>
</file>

<file path=ppt/media/image10.png>
</file>

<file path=ppt/media/image100.png>
</file>

<file path=ppt/media/image102.jpeg>
</file>

<file path=ppt/media/image107.jpeg>
</file>

<file path=ppt/media/image108.png>
</file>

<file path=ppt/media/image109.png>
</file>

<file path=ppt/media/image11.png>
</file>

<file path=ppt/media/image110.png>
</file>

<file path=ppt/media/image111.jpeg>
</file>

<file path=ppt/media/image112.png>
</file>

<file path=ppt/media/image113.png>
</file>

<file path=ppt/media/image114.jpeg>
</file>

<file path=ppt/media/image115.jpeg>
</file>

<file path=ppt/media/image116.jpg>
</file>

<file path=ppt/media/image117.jpg>
</file>

<file path=ppt/media/image118.png>
</file>

<file path=ppt/media/image119.png>
</file>

<file path=ppt/media/image12.png>
</file>

<file path=ppt/media/image120.png>
</file>

<file path=ppt/media/image121.jpeg>
</file>

<file path=ppt/media/image122.png>
</file>

<file path=ppt/media/image123.png>
</file>

<file path=ppt/media/image124.png>
</file>

<file path=ppt/media/image125.png>
</file>

<file path=ppt/media/image126.png>
</file>

<file path=ppt/media/image127.pn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tiff>
</file>

<file path=ppt/media/image21.png>
</file>

<file path=ppt/media/image22.png>
</file>

<file path=ppt/media/image23.jpeg>
</file>

<file path=ppt/media/image24.jpg>
</file>

<file path=ppt/media/image25.png>
</file>

<file path=ppt/media/image26.jpeg>
</file>

<file path=ppt/media/image28.tiff>
</file>

<file path=ppt/media/image29.jpeg>
</file>

<file path=ppt/media/image3.png>
</file>

<file path=ppt/media/image30.png>
</file>

<file path=ppt/media/image31.png>
</file>

<file path=ppt/media/image32.png>
</file>

<file path=ppt/media/image33.jpeg>
</file>

<file path=ppt/media/image34.tiff>
</file>

<file path=ppt/media/image35.png>
</file>

<file path=ppt/media/image37.png>
</file>

<file path=ppt/media/image38.png>
</file>

<file path=ppt/media/image4.jpeg>
</file>

<file path=ppt/media/image40.jpeg>
</file>

<file path=ppt/media/image42.jpeg>
</file>

<file path=ppt/media/image43.png>
</file>

<file path=ppt/media/image44.png>
</file>

<file path=ppt/media/image45.png>
</file>

<file path=ppt/media/image46.png>
</file>

<file path=ppt/media/image47.jpeg>
</file>

<file path=ppt/media/image49.png>
</file>

<file path=ppt/media/image5.jpeg>
</file>

<file path=ppt/media/image50.png>
</file>

<file path=ppt/media/image55.png>
</file>

<file path=ppt/media/image56.png>
</file>

<file path=ppt/media/image57.png>
</file>

<file path=ppt/media/image58.png>
</file>

<file path=ppt/media/image59.png>
</file>

<file path=ppt/media/image6.jpg>
</file>

<file path=ppt/media/image62.jpeg>
</file>

<file path=ppt/media/image63.gif>
</file>

<file path=ppt/media/image64.jpeg>
</file>

<file path=ppt/media/image65.jpeg>
</file>

<file path=ppt/media/image66.jpeg>
</file>

<file path=ppt/media/image67.jpeg>
</file>

<file path=ppt/media/image7.jpg>
</file>

<file path=ppt/media/image70.jpg>
</file>

<file path=ppt/media/image71.jpeg>
</file>

<file path=ppt/media/image72.jpeg>
</file>

<file path=ppt/media/image73.jpeg>
</file>

<file path=ppt/media/image74.jpeg>
</file>

<file path=ppt/media/image75.jpeg>
</file>

<file path=ppt/media/image76.png>
</file>

<file path=ppt/media/image77.jpg>
</file>

<file path=ppt/media/image78.png>
</file>

<file path=ppt/media/image79.png>
</file>

<file path=ppt/media/image8.png>
</file>

<file path=ppt/media/image80.png>
</file>

<file path=ppt/media/image81.png>
</file>

<file path=ppt/media/image83.png>
</file>

<file path=ppt/media/image84.png>
</file>

<file path=ppt/media/image85.png>
</file>

<file path=ppt/media/image86.png>
</file>

<file path=ppt/media/image87.jpeg>
</file>

<file path=ppt/media/image88.jpeg>
</file>

<file path=ppt/media/image89.jpeg>
</file>

<file path=ppt/media/image9.jpeg>
</file>

<file path=ppt/media/image90.png>
</file>

<file path=ppt/media/image92.jpeg>
</file>

<file path=ppt/media/image93.gif>
</file>

<file path=ppt/media/image94.jpeg>
</file>

<file path=ppt/media/image95.jpeg>
</file>

<file path=ppt/media/image96.jpeg>
</file>

<file path=ppt/media/image97.jpeg>
</file>

<file path=ppt/media/image98.png>
</file>

<file path=ppt/media/image9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9A5A23-6773-49EB-97D1-67F23CA65E7F}" type="datetimeFigureOut">
              <a:rPr lang="en-US" smtClean="0"/>
              <a:t>5/2/18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E13D37-B50A-41A1-B6B6-3F9EDC458076}" type="slidenum">
              <a:rPr lang="en-US" smtClean="0"/>
              <a:t>‹#›</a:t>
            </a:fld>
            <a:endParaRPr lang="en-US"/>
          </a:p>
        </p:txBody>
      </p:sp>
    </p:spTree>
    <p:extLst>
      <p:ext uri="{BB962C8B-B14F-4D97-AF65-F5344CB8AC3E}">
        <p14:creationId xmlns:p14="http://schemas.microsoft.com/office/powerpoint/2010/main" val="2467983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360C27-5502-394D-8A11-7EA0084B996B}" type="slidenum">
              <a:rPr lang="en-US" smtClean="0"/>
              <a:t>9</a:t>
            </a:fld>
            <a:endParaRPr lang="en-US"/>
          </a:p>
        </p:txBody>
      </p:sp>
    </p:spTree>
    <p:extLst>
      <p:ext uri="{BB962C8B-B14F-4D97-AF65-F5344CB8AC3E}">
        <p14:creationId xmlns:p14="http://schemas.microsoft.com/office/powerpoint/2010/main" val="3948296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B628C5-D732-534C-A521-D26DE7D3EF21}" type="slidenum">
              <a:rPr lang="en-US" smtClean="0"/>
              <a:t>47</a:t>
            </a:fld>
            <a:endParaRPr lang="en-US"/>
          </a:p>
        </p:txBody>
      </p:sp>
    </p:spTree>
    <p:extLst>
      <p:ext uri="{BB962C8B-B14F-4D97-AF65-F5344CB8AC3E}">
        <p14:creationId xmlns:p14="http://schemas.microsoft.com/office/powerpoint/2010/main" val="12664317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35717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477308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32236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077439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069593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Impact slide:</a:t>
            </a:r>
          </a:p>
          <a:p>
            <a:r>
              <a:rPr lang="en-US" dirty="0"/>
              <a:t>We will always</a:t>
            </a:r>
            <a:r>
              <a:rPr lang="en-US" baseline="0" dirty="0"/>
              <a:t> nee to develop antibiotics.</a:t>
            </a:r>
            <a:endParaRPr lang="en-US" dirty="0"/>
          </a:p>
          <a:p>
            <a:r>
              <a:rPr lang="en-US" dirty="0"/>
              <a:t>1.-</a:t>
            </a:r>
            <a:r>
              <a:rPr lang="en-US" baseline="0" dirty="0"/>
              <a:t> Pharma companies will invest again</a:t>
            </a:r>
          </a:p>
          <a:p>
            <a:r>
              <a:rPr lang="en-US" baseline="0" dirty="0"/>
              <a:t>2.- new targets</a:t>
            </a:r>
          </a:p>
          <a:p>
            <a:r>
              <a:rPr lang="en-US" baseline="0" dirty="0"/>
              <a:t>3.-  how to use the anitbiotics</a:t>
            </a:r>
          </a:p>
          <a:p>
            <a:endParaRPr lang="en-US" dirty="0"/>
          </a:p>
        </p:txBody>
      </p:sp>
      <p:sp>
        <p:nvSpPr>
          <p:cNvPr id="4" name="Slide Number Placeholder 3"/>
          <p:cNvSpPr>
            <a:spLocks noGrp="1"/>
          </p:cNvSpPr>
          <p:nvPr>
            <p:ph type="sldNum" sz="quarter" idx="10"/>
          </p:nvPr>
        </p:nvSpPr>
        <p:spPr/>
        <p:txBody>
          <a:bodyPr/>
          <a:lstStyle/>
          <a:p>
            <a:fld id="{08CC6D33-3432-43C3-A22A-C54A36680D2E}" type="slidenum">
              <a:rPr lang="en-US" smtClean="0"/>
              <a:t>62</a:t>
            </a:fld>
            <a:endParaRPr lang="en-US" dirty="0"/>
          </a:p>
        </p:txBody>
      </p:sp>
    </p:spTree>
    <p:extLst>
      <p:ext uri="{BB962C8B-B14F-4D97-AF65-F5344CB8AC3E}">
        <p14:creationId xmlns:p14="http://schemas.microsoft.com/office/powerpoint/2010/main" val="30186127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r>
              <a:rPr lang="en-US" baseline="0" dirty="0"/>
              <a:t> we wil measure the transition. Until now it was only before and after.</a:t>
            </a:r>
          </a:p>
          <a:p>
            <a:endParaRPr lang="en-US" baseline="0" dirty="0"/>
          </a:p>
          <a:p>
            <a:r>
              <a:rPr lang="en-US" baseline="0" dirty="0"/>
              <a:t>This has never been done before because ….</a:t>
            </a:r>
          </a:p>
          <a:p>
            <a:endParaRPr lang="en-US" baseline="0" dirty="0"/>
          </a:p>
          <a:p>
            <a:r>
              <a:rPr lang="en-US" baseline="0" dirty="0"/>
              <a:t>It is not just specific mutations. There is much more, this is naïve, there is molecular drivers that are not known </a:t>
            </a:r>
          </a:p>
          <a:p>
            <a:endParaRPr lang="en-US" baseline="0" dirty="0"/>
          </a:p>
          <a:p>
            <a:r>
              <a:rPr lang="en-US" baseline="0" dirty="0"/>
              <a:t>Different conditions that affect population dynamics,  and mutation rates.</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08CC6D33-3432-43C3-A22A-C54A36680D2E}" type="slidenum">
              <a:rPr lang="en-US" smtClean="0"/>
              <a:t>64</a:t>
            </a:fld>
            <a:endParaRPr lang="en-US" dirty="0"/>
          </a:p>
        </p:txBody>
      </p:sp>
    </p:spTree>
    <p:extLst>
      <p:ext uri="{BB962C8B-B14F-4D97-AF65-F5344CB8AC3E}">
        <p14:creationId xmlns:p14="http://schemas.microsoft.com/office/powerpoint/2010/main" val="21164660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8CC6D33-3432-43C3-A22A-C54A36680D2E}" type="slidenum">
              <a:rPr lang="en-US" smtClean="0"/>
              <a:t>66</a:t>
            </a:fld>
            <a:endParaRPr lang="en-US" dirty="0"/>
          </a:p>
        </p:txBody>
      </p:sp>
    </p:spTree>
    <p:extLst>
      <p:ext uri="{BB962C8B-B14F-4D97-AF65-F5344CB8AC3E}">
        <p14:creationId xmlns:p14="http://schemas.microsoft.com/office/powerpoint/2010/main" val="19898089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Multidimentional  Valleys</a:t>
            </a:r>
            <a:r>
              <a:rPr lang="en-US" baseline="0" dirty="0"/>
              <a:t> . A valley shows the lowest resistance potential; it shows how tit should be used.b </a:t>
            </a:r>
            <a:endParaRPr lang="en-US" dirty="0"/>
          </a:p>
        </p:txBody>
      </p:sp>
      <p:sp>
        <p:nvSpPr>
          <p:cNvPr id="4" name="Slide Number Placeholder 3"/>
          <p:cNvSpPr>
            <a:spLocks noGrp="1"/>
          </p:cNvSpPr>
          <p:nvPr>
            <p:ph type="sldNum" sz="quarter" idx="10"/>
          </p:nvPr>
        </p:nvSpPr>
        <p:spPr/>
        <p:txBody>
          <a:bodyPr/>
          <a:lstStyle/>
          <a:p>
            <a:fld id="{08CC6D33-3432-43C3-A22A-C54A36680D2E}" type="slidenum">
              <a:rPr lang="en-US" smtClean="0"/>
              <a:t>72</a:t>
            </a:fld>
            <a:endParaRPr lang="en-US" dirty="0"/>
          </a:p>
        </p:txBody>
      </p:sp>
    </p:spTree>
    <p:extLst>
      <p:ext uri="{BB962C8B-B14F-4D97-AF65-F5344CB8AC3E}">
        <p14:creationId xmlns:p14="http://schemas.microsoft.com/office/powerpoint/2010/main" val="3959049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05684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purpose for developing</a:t>
            </a:r>
            <a:r>
              <a:rPr lang="en-US" baseline="0" dirty="0"/>
              <a:t> this material is to improve our understanding of the </a:t>
            </a:r>
            <a:r>
              <a:rPr lang="en-US" b="1" baseline="0" dirty="0"/>
              <a:t>sensitivity and specificity </a:t>
            </a:r>
            <a:r>
              <a:rPr lang="en-US" baseline="0" dirty="0"/>
              <a:t>of metagenomic analyses. This benefits both </a:t>
            </a:r>
            <a:r>
              <a:rPr lang="en-US" b="1" baseline="0" dirty="0"/>
              <a:t>those who develop </a:t>
            </a:r>
            <a:r>
              <a:rPr lang="en-US" baseline="0" dirty="0"/>
              <a:t>new sequencing and informatics tools and </a:t>
            </a:r>
            <a:r>
              <a:rPr lang="en-US" b="1" baseline="0" dirty="0"/>
              <a:t>regulatory/oversight groups </a:t>
            </a:r>
            <a:r>
              <a:rPr lang="en-US" baseline="0" dirty="0"/>
              <a:t>who must confirm the claims made by tool developers before they can be ready for general use by decision makers.</a:t>
            </a:r>
          </a:p>
          <a:p>
            <a:endParaRPr lang="en-US" baseline="0" dirty="0"/>
          </a:p>
          <a:p>
            <a:r>
              <a:rPr lang="en-US" baseline="0" dirty="0"/>
              <a:t>For all this to happen, a </a:t>
            </a:r>
            <a:r>
              <a:rPr lang="en-US" b="1" baseline="0" dirty="0"/>
              <a:t>consistent resource </a:t>
            </a:r>
            <a:r>
              <a:rPr lang="en-US" b="0" baseline="0" dirty="0"/>
              <a:t>of a reference sample/material is required</a:t>
            </a:r>
            <a:r>
              <a:rPr lang="en-US" baseline="0" dirty="0"/>
              <a:t>. </a:t>
            </a:r>
          </a:p>
          <a:p>
            <a:r>
              <a:rPr lang="en-US" baseline="0" dirty="0"/>
              <a:t>Each DNA we produce comes from a single lot, and will have stable compositions and concentrations. Perhaps most importantly, the </a:t>
            </a:r>
            <a:r>
              <a:rPr lang="en-US" b="1" baseline="0" dirty="0"/>
              <a:t>data associated with characterization will be publicly available</a:t>
            </a:r>
            <a:r>
              <a:rPr lang="en-US" baseline="0" dirty="0"/>
              <a:t>. This will include the concentration, size, and sequencing data, and associated metadata.</a:t>
            </a:r>
            <a:endParaRPr lang="en-US" dirty="0"/>
          </a:p>
        </p:txBody>
      </p:sp>
      <p:sp>
        <p:nvSpPr>
          <p:cNvPr id="4" name="Slide Number Placeholder 3"/>
          <p:cNvSpPr>
            <a:spLocks noGrp="1"/>
          </p:cNvSpPr>
          <p:nvPr>
            <p:ph type="sldNum" sz="quarter" idx="10"/>
          </p:nvPr>
        </p:nvSpPr>
        <p:spPr/>
        <p:txBody>
          <a:bodyPr/>
          <a:lstStyle/>
          <a:p>
            <a:fld id="{CEB628C5-D732-534C-A521-D26DE7D3EF21}" type="slidenum">
              <a:rPr lang="en-US" smtClean="0"/>
              <a:t>81</a:t>
            </a:fld>
            <a:endParaRPr lang="en-US"/>
          </a:p>
        </p:txBody>
      </p:sp>
    </p:spTree>
    <p:extLst>
      <p:ext uri="{BB962C8B-B14F-4D97-AF65-F5344CB8AC3E}">
        <p14:creationId xmlns:p14="http://schemas.microsoft.com/office/powerpoint/2010/main" val="2161995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Apologize for the horrible</a:t>
            </a:r>
            <a:r>
              <a:rPr lang="en-US" baseline="0" dirty="0"/>
              <a:t> colors.</a:t>
            </a:r>
            <a:endParaRPr lang="en-US" dirty="0"/>
          </a:p>
        </p:txBody>
      </p:sp>
      <p:sp>
        <p:nvSpPr>
          <p:cNvPr id="4" name="Slide Number Placeholder 3"/>
          <p:cNvSpPr>
            <a:spLocks noGrp="1"/>
          </p:cNvSpPr>
          <p:nvPr>
            <p:ph type="sldNum" sz="quarter" idx="10"/>
          </p:nvPr>
        </p:nvSpPr>
        <p:spPr/>
        <p:txBody>
          <a:bodyPr/>
          <a:lstStyle/>
          <a:p>
            <a:fld id="{CEB628C5-D732-534C-A521-D26DE7D3EF21}" type="slidenum">
              <a:rPr lang="en-US" smtClean="0"/>
              <a:t>88</a:t>
            </a:fld>
            <a:endParaRPr lang="en-US"/>
          </a:p>
        </p:txBody>
      </p:sp>
    </p:spTree>
    <p:extLst>
      <p:ext uri="{BB962C8B-B14F-4D97-AF65-F5344CB8AC3E}">
        <p14:creationId xmlns:p14="http://schemas.microsoft.com/office/powerpoint/2010/main" val="3115447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B628C5-D732-534C-A521-D26DE7D3EF21}" type="slidenum">
              <a:rPr lang="en-US" smtClean="0"/>
              <a:t>89</a:t>
            </a:fld>
            <a:endParaRPr lang="en-US"/>
          </a:p>
        </p:txBody>
      </p:sp>
    </p:spTree>
    <p:extLst>
      <p:ext uri="{BB962C8B-B14F-4D97-AF65-F5344CB8AC3E}">
        <p14:creationId xmlns:p14="http://schemas.microsoft.com/office/powerpoint/2010/main" val="1429766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6838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9" name="Shape 6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88404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44288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now at least 71 bioinformatics tool</a:t>
            </a:r>
            <a:r>
              <a:rPr lang="en-US" baseline="0" dirty="0"/>
              <a:t> for whole genome shotgun taxonomic profiling, according to this very nice, up-to-date list on the new International </a:t>
            </a:r>
            <a:r>
              <a:rPr lang="en-US" baseline="0" dirty="0" err="1"/>
              <a:t>Metagenomics</a:t>
            </a:r>
            <a:r>
              <a:rPr lang="en-US" baseline="0" dirty="0"/>
              <a:t> and </a:t>
            </a:r>
            <a:r>
              <a:rPr lang="en-US" baseline="0" dirty="0" err="1"/>
              <a:t>Microbiome</a:t>
            </a:r>
            <a:r>
              <a:rPr lang="en-US" baseline="0" dirty="0"/>
              <a:t> Standards Alliance website. </a:t>
            </a:r>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2168EDAC-3A4D-B843-B9BA-FBCC97F20B45}" type="slidenum">
              <a:rPr lang="en-US" smtClean="0"/>
              <a:t>37</a:t>
            </a:fld>
            <a:endParaRPr lang="en-US"/>
          </a:p>
        </p:txBody>
      </p:sp>
    </p:spTree>
    <p:extLst>
      <p:ext uri="{BB962C8B-B14F-4D97-AF65-F5344CB8AC3E}">
        <p14:creationId xmlns:p14="http://schemas.microsoft.com/office/powerpoint/2010/main" val="3339232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Apologize for the horrible</a:t>
            </a:r>
            <a:r>
              <a:rPr lang="en-US" baseline="0" dirty="0"/>
              <a:t> colors.</a:t>
            </a:r>
            <a:endParaRPr lang="en-US" dirty="0"/>
          </a:p>
        </p:txBody>
      </p:sp>
      <p:sp>
        <p:nvSpPr>
          <p:cNvPr id="4" name="Slide Number Placeholder 3"/>
          <p:cNvSpPr>
            <a:spLocks noGrp="1"/>
          </p:cNvSpPr>
          <p:nvPr>
            <p:ph type="sldNum" sz="quarter" idx="10"/>
          </p:nvPr>
        </p:nvSpPr>
        <p:spPr/>
        <p:txBody>
          <a:bodyPr/>
          <a:lstStyle/>
          <a:p>
            <a:fld id="{CEB628C5-D732-534C-A521-D26DE7D3EF21}" type="slidenum">
              <a:rPr lang="en-US" smtClean="0"/>
              <a:t>38</a:t>
            </a:fld>
            <a:endParaRPr lang="en-US"/>
          </a:p>
        </p:txBody>
      </p:sp>
    </p:spTree>
    <p:extLst>
      <p:ext uri="{BB962C8B-B14F-4D97-AF65-F5344CB8AC3E}">
        <p14:creationId xmlns:p14="http://schemas.microsoft.com/office/powerpoint/2010/main" val="2295647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mention</a:t>
            </a:r>
            <a:r>
              <a:rPr lang="en-US" baseline="0" dirty="0"/>
              <a:t> CAMI study</a:t>
            </a:r>
            <a:endParaRPr lang="en-US" dirty="0"/>
          </a:p>
        </p:txBody>
      </p:sp>
      <p:sp>
        <p:nvSpPr>
          <p:cNvPr id="4" name="Slide Number Placeholder 3"/>
          <p:cNvSpPr>
            <a:spLocks noGrp="1"/>
          </p:cNvSpPr>
          <p:nvPr>
            <p:ph type="sldNum" sz="quarter" idx="10"/>
          </p:nvPr>
        </p:nvSpPr>
        <p:spPr/>
        <p:txBody>
          <a:bodyPr/>
          <a:lstStyle/>
          <a:p>
            <a:fld id="{2168EDAC-3A4D-B843-B9BA-FBCC97F20B45}" type="slidenum">
              <a:rPr lang="en-US" smtClean="0"/>
              <a:t>41</a:t>
            </a:fld>
            <a:endParaRPr lang="en-US"/>
          </a:p>
        </p:txBody>
      </p:sp>
    </p:spTree>
    <p:extLst>
      <p:ext uri="{BB962C8B-B14F-4D97-AF65-F5344CB8AC3E}">
        <p14:creationId xmlns:p14="http://schemas.microsoft.com/office/powerpoint/2010/main" val="5207582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focused</a:t>
            </a:r>
            <a:r>
              <a:rPr lang="en-US" sz="1200" kern="1200" baseline="0" dirty="0">
                <a:solidFill>
                  <a:schemeClr val="tx1"/>
                </a:solidFill>
                <a:effectLst/>
                <a:latin typeface="+mn-lt"/>
                <a:ea typeface="+mn-ea"/>
                <a:cs typeface="+mn-cs"/>
              </a:rPr>
              <a:t> on the three lowest levels of taxonomic classification as the most clinically relevant, and calculated precision, recall, F1 score (or the harmonic mean between the two), and the area under the precision-recall curve. </a:t>
            </a:r>
          </a:p>
          <a:p>
            <a:endParaRPr lang="en-US" sz="1200" kern="1200" baseline="0" dirty="0">
              <a:solidFill>
                <a:schemeClr val="tx1"/>
              </a:solidFill>
              <a:effectLst/>
              <a:latin typeface="+mn-lt"/>
              <a:ea typeface="+mn-ea"/>
              <a:cs typeface="+mn-cs"/>
            </a:endParaRPr>
          </a:p>
          <a:p>
            <a:r>
              <a:rPr lang="en-US" sz="1200" kern="1200" baseline="0" dirty="0">
                <a:solidFill>
                  <a:schemeClr val="tx1"/>
                </a:solidFill>
                <a:effectLst/>
                <a:latin typeface="+mn-lt"/>
                <a:ea typeface="+mn-ea"/>
                <a:cs typeface="+mn-cs"/>
              </a:rPr>
              <a:t>We used 35 dataset s from a variety of sources, both </a:t>
            </a:r>
            <a:r>
              <a:rPr lang="en-US" sz="1200" kern="1200" baseline="0" dirty="0" err="1">
                <a:solidFill>
                  <a:schemeClr val="tx1"/>
                </a:solidFill>
                <a:effectLst/>
                <a:latin typeface="+mn-lt"/>
                <a:ea typeface="+mn-ea"/>
                <a:cs typeface="+mn-cs"/>
              </a:rPr>
              <a:t>seqeunced</a:t>
            </a:r>
            <a:r>
              <a:rPr lang="en-US" sz="1200" kern="1200" baseline="0" dirty="0">
                <a:solidFill>
                  <a:schemeClr val="tx1"/>
                </a:solidFill>
                <a:effectLst/>
                <a:latin typeface="+mn-lt"/>
                <a:ea typeface="+mn-ea"/>
                <a:cs typeface="+mn-cs"/>
              </a:rPr>
              <a:t> data and simulated data used in past evaluations</a:t>
            </a:r>
          </a:p>
          <a:p>
            <a:endParaRPr lang="en-US" sz="1200" kern="1200" baseline="0" dirty="0">
              <a:solidFill>
                <a:schemeClr val="tx1"/>
              </a:solidFill>
              <a:effectLst/>
              <a:latin typeface="+mn-lt"/>
              <a:ea typeface="+mn-ea"/>
              <a:cs typeface="+mn-cs"/>
            </a:endParaRPr>
          </a:p>
          <a:p>
            <a:r>
              <a:rPr lang="en-US" sz="1200" kern="1200" baseline="0" dirty="0">
                <a:solidFill>
                  <a:schemeClr val="tx1"/>
                </a:solidFill>
                <a:effectLst/>
                <a:latin typeface="+mn-lt"/>
                <a:ea typeface="+mn-ea"/>
                <a:cs typeface="+mn-cs"/>
              </a:rPr>
              <a:t>All tools </a:t>
            </a:r>
            <a:r>
              <a:rPr lang="en-US" sz="1200" kern="1200" dirty="0">
                <a:solidFill>
                  <a:schemeClr val="tx1"/>
                </a:solidFill>
                <a:effectLst/>
                <a:latin typeface="+mn-lt"/>
                <a:ea typeface="+mn-ea"/>
                <a:cs typeface="+mn-cs"/>
              </a:rPr>
              <a:t>performed best at the genus level (45.1% ≤ </a:t>
            </a:r>
            <a:r>
              <a:rPr lang="en-US" sz="1200" kern="1200" dirty="0" err="1">
                <a:solidFill>
                  <a:schemeClr val="tx1"/>
                </a:solidFill>
                <a:effectLst/>
                <a:latin typeface="+mn-lt"/>
                <a:ea typeface="+mn-ea"/>
                <a:cs typeface="+mn-cs"/>
              </a:rPr>
              <a:t>mAUPR</a:t>
            </a:r>
            <a:r>
              <a:rPr lang="en-US" sz="1200" kern="1200" dirty="0">
                <a:solidFill>
                  <a:schemeClr val="tx1"/>
                </a:solidFill>
                <a:effectLst/>
                <a:latin typeface="+mn-lt"/>
                <a:ea typeface="+mn-ea"/>
                <a:cs typeface="+mn-cs"/>
              </a:rPr>
              <a:t> ≤ 86.6%, </a:t>
            </a:r>
            <a:r>
              <a:rPr lang="en-US" sz="1200" b="1" kern="1200" dirty="0">
                <a:solidFill>
                  <a:schemeClr val="tx1"/>
                </a:solidFill>
                <a:effectLst/>
                <a:latin typeface="+mn-lt"/>
                <a:ea typeface="+mn-ea"/>
                <a:cs typeface="+mn-cs"/>
              </a:rPr>
              <a:t>Figure 1a</a:t>
            </a:r>
            <a:r>
              <a:rPr lang="en-US" sz="1200" kern="1200" dirty="0">
                <a:solidFill>
                  <a:schemeClr val="tx1"/>
                </a:solidFill>
                <a:effectLst/>
                <a:latin typeface="+mn-lt"/>
                <a:ea typeface="+mn-ea"/>
                <a:cs typeface="+mn-cs"/>
              </a:rPr>
              <a:t>), with small decreases in performance at the species level (40.1% ≤ </a:t>
            </a:r>
            <a:r>
              <a:rPr lang="en-US" sz="1200" kern="1200" dirty="0" err="1">
                <a:solidFill>
                  <a:schemeClr val="tx1"/>
                </a:solidFill>
                <a:effectLst/>
                <a:latin typeface="+mn-lt"/>
                <a:ea typeface="+mn-ea"/>
                <a:cs typeface="+mn-cs"/>
              </a:rPr>
              <a:t>mAUPR</a:t>
            </a:r>
            <a:r>
              <a:rPr lang="en-US" sz="1200" kern="1200" dirty="0">
                <a:solidFill>
                  <a:schemeClr val="tx1"/>
                </a:solidFill>
                <a:effectLst/>
                <a:latin typeface="+mn-lt"/>
                <a:ea typeface="+mn-ea"/>
                <a:cs typeface="+mn-cs"/>
              </a:rPr>
              <a:t> ≤ 84.1%, </a:t>
            </a:r>
            <a:r>
              <a:rPr lang="en-US" sz="1200" b="1" kern="1200" dirty="0">
                <a:solidFill>
                  <a:schemeClr val="tx1"/>
                </a:solidFill>
                <a:effectLst/>
                <a:latin typeface="+mn-lt"/>
                <a:ea typeface="+mn-ea"/>
                <a:cs typeface="+mn-cs"/>
              </a:rPr>
              <a:t>Figure 1b</a:t>
            </a:r>
            <a:r>
              <a:rPr lang="en-US" sz="1200" kern="1200" dirty="0">
                <a:solidFill>
                  <a:schemeClr val="tx1"/>
                </a:solidFill>
                <a:effectLst/>
                <a:latin typeface="+mn-lt"/>
                <a:ea typeface="+mn-ea"/>
                <a:cs typeface="+mn-cs"/>
              </a:rPr>
              <a:t>). Calls at the subspecies (strain) level showed a more marked decrease on all measures for the subset of datasets that included complete strain information (17.3% ≤ </a:t>
            </a:r>
            <a:r>
              <a:rPr lang="en-US" sz="1200" kern="1200" dirty="0" err="1">
                <a:solidFill>
                  <a:schemeClr val="tx1"/>
                </a:solidFill>
                <a:effectLst/>
                <a:latin typeface="+mn-lt"/>
                <a:ea typeface="+mn-ea"/>
                <a:cs typeface="+mn-cs"/>
              </a:rPr>
              <a:t>mAUPR</a:t>
            </a:r>
            <a:r>
              <a:rPr lang="en-US" sz="1200" kern="1200" dirty="0">
                <a:solidFill>
                  <a:schemeClr val="tx1"/>
                </a:solidFill>
                <a:effectLst/>
                <a:latin typeface="+mn-lt"/>
                <a:ea typeface="+mn-ea"/>
                <a:cs typeface="+mn-cs"/>
              </a:rPr>
              <a:t> ≤ 62.5%, </a:t>
            </a:r>
            <a:r>
              <a:rPr lang="en-US" sz="1200" b="1" kern="1200" dirty="0">
                <a:solidFill>
                  <a:schemeClr val="tx1"/>
                </a:solidFill>
                <a:effectLst/>
                <a:latin typeface="+mn-lt"/>
                <a:ea typeface="+mn-ea"/>
                <a:cs typeface="+mn-cs"/>
              </a:rPr>
              <a:t>Figure 1c</a:t>
            </a:r>
            <a:r>
              <a:rPr lang="en-US" sz="1200" kern="1200" dirty="0">
                <a:solidFill>
                  <a:schemeClr val="tx1"/>
                </a:solidFill>
                <a:effectLst/>
                <a:latin typeface="+mn-lt"/>
                <a:ea typeface="+mn-ea"/>
                <a:cs typeface="+mn-cs"/>
              </a:rPr>
              <a:t>).</a:t>
            </a:r>
            <a:r>
              <a:rPr lang="en-CA" dirty="0">
                <a:effectLst/>
              </a:rPr>
              <a:t> </a:t>
            </a:r>
          </a:p>
          <a:p>
            <a:endParaRPr lang="en-CA" dirty="0">
              <a:effectLst/>
            </a:endParaRPr>
          </a:p>
        </p:txBody>
      </p:sp>
      <p:sp>
        <p:nvSpPr>
          <p:cNvPr id="4" name="Slide Number Placeholder 3"/>
          <p:cNvSpPr>
            <a:spLocks noGrp="1"/>
          </p:cNvSpPr>
          <p:nvPr>
            <p:ph type="sldNum" sz="quarter" idx="10"/>
          </p:nvPr>
        </p:nvSpPr>
        <p:spPr/>
        <p:txBody>
          <a:bodyPr/>
          <a:lstStyle/>
          <a:p>
            <a:fld id="{2168EDAC-3A4D-B843-B9BA-FBCC97F20B45}" type="slidenum">
              <a:rPr lang="en-US" smtClean="0"/>
              <a:t>42</a:t>
            </a:fld>
            <a:endParaRPr lang="en-US"/>
          </a:p>
        </p:txBody>
      </p:sp>
    </p:spTree>
    <p:extLst>
      <p:ext uri="{BB962C8B-B14F-4D97-AF65-F5344CB8AC3E}">
        <p14:creationId xmlns:p14="http://schemas.microsoft.com/office/powerpoint/2010/main" val="1711255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e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A5720-74B6-4A1D-9C40-0B9BD1130A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FCCBCE6-5482-4E73-8601-1A85C08DDB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650119A-AC98-403E-AF36-701DA2BD1CDC}"/>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5" name="Footer Placeholder 4">
            <a:extLst>
              <a:ext uri="{FF2B5EF4-FFF2-40B4-BE49-F238E27FC236}">
                <a16:creationId xmlns:a16="http://schemas.microsoft.com/office/drawing/2014/main" id="{E21E2941-738F-4761-AFE1-3C2DA69D07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18580C-D991-4DDB-816D-166DF58F4F03}"/>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2843772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4A90F-B5A4-4177-988B-925800B9484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E277C7-C7DD-42C9-A898-D1322CCC5E3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F41E13-6646-454E-9C6C-1DF21FE96B52}"/>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5" name="Footer Placeholder 4">
            <a:extLst>
              <a:ext uri="{FF2B5EF4-FFF2-40B4-BE49-F238E27FC236}">
                <a16:creationId xmlns:a16="http://schemas.microsoft.com/office/drawing/2014/main" id="{2C643B25-063B-41F7-BB63-480B5B534A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CC3930-A7A9-4E89-8A4C-E2566FA523BA}"/>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1899509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57891D-BE6C-4842-A676-8410907764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39C85D0-FACF-4059-90E1-EC046FADAA7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250511-2ADD-46DF-BA22-6973FF35CD5F}"/>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5" name="Footer Placeholder 4">
            <a:extLst>
              <a:ext uri="{FF2B5EF4-FFF2-40B4-BE49-F238E27FC236}">
                <a16:creationId xmlns:a16="http://schemas.microsoft.com/office/drawing/2014/main" id="{DDDB5643-18E1-49E8-9343-BBF9C0E942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B48CFB-EBB8-4AAD-91B5-A00777EB2C7D}"/>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31896744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02">
    <p:spTree>
      <p:nvGrpSpPr>
        <p:cNvPr id="1" name=""/>
        <p:cNvGrpSpPr/>
        <p:nvPr/>
      </p:nvGrpSpPr>
      <p:grpSpPr>
        <a:xfrm>
          <a:off x="0" y="0"/>
          <a:ext cx="0" cy="0"/>
          <a:chOff x="0" y="0"/>
          <a:chExt cx="0" cy="0"/>
        </a:xfrm>
      </p:grpSpPr>
      <p:pic>
        <p:nvPicPr>
          <p:cNvPr id="9" name="Picture 8" descr="title_slide_16_9_rati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1532"/>
            <a:ext cx="12192000" cy="6856468"/>
          </a:xfrm>
          <a:prstGeom prst="rect">
            <a:avLst/>
          </a:prstGeom>
        </p:spPr>
      </p:pic>
      <p:sp>
        <p:nvSpPr>
          <p:cNvPr id="2" name="Rectangle 1"/>
          <p:cNvSpPr/>
          <p:nvPr userDrawn="1"/>
        </p:nvSpPr>
        <p:spPr>
          <a:xfrm>
            <a:off x="1" y="6400800"/>
            <a:ext cx="12192000" cy="457200"/>
          </a:xfrm>
          <a:prstGeom prst="rect">
            <a:avLst/>
          </a:prstGeom>
          <a:solidFill>
            <a:srgbClr val="1D285A"/>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pic>
        <p:nvPicPr>
          <p:cNvPr id="10" name="Picture 9" descr="nistident_fleft_vec [Converted].png"/>
          <p:cNvPicPr>
            <a:picLocks noChangeAspect="1"/>
          </p:cNvPicPr>
          <p:nvPr userDrawn="1"/>
        </p:nvPicPr>
        <p:blipFill>
          <a:blip r:embed="rId3"/>
          <a:stretch>
            <a:fillRect/>
          </a:stretch>
        </p:blipFill>
        <p:spPr>
          <a:xfrm>
            <a:off x="684392" y="5537200"/>
            <a:ext cx="1685304" cy="722086"/>
          </a:xfrm>
          <a:prstGeom prst="rect">
            <a:avLst/>
          </a:prstGeom>
        </p:spPr>
      </p:pic>
      <p:sp>
        <p:nvSpPr>
          <p:cNvPr id="13" name="Text Placeholder 3"/>
          <p:cNvSpPr>
            <a:spLocks noGrp="1"/>
          </p:cNvSpPr>
          <p:nvPr>
            <p:ph type="body" sz="quarter" idx="10" hasCustomPrompt="1"/>
          </p:nvPr>
        </p:nvSpPr>
        <p:spPr>
          <a:xfrm>
            <a:off x="688618" y="4495800"/>
            <a:ext cx="10225617" cy="762000"/>
          </a:xfrm>
        </p:spPr>
        <p:txBody>
          <a:bodyPr>
            <a:normAutofit/>
          </a:bodyPr>
          <a:lstStyle>
            <a:lvl1pPr>
              <a:defRPr sz="1600" baseline="0">
                <a:solidFill>
                  <a:schemeClr val="accent1">
                    <a:lumMod val="50000"/>
                  </a:schemeClr>
                </a:solidFill>
              </a:defRPr>
            </a:lvl1pPr>
          </a:lstStyle>
          <a:p>
            <a:pPr lvl="0"/>
            <a:r>
              <a:rPr lang="en-US" sz="1600" dirty="0"/>
              <a:t>Presenter’s Name/Subhead Information</a:t>
            </a:r>
            <a:endParaRPr lang="en-US" dirty="0"/>
          </a:p>
        </p:txBody>
      </p:sp>
      <p:sp>
        <p:nvSpPr>
          <p:cNvPr id="14" name="Text Placeholder 11"/>
          <p:cNvSpPr>
            <a:spLocks noGrp="1"/>
          </p:cNvSpPr>
          <p:nvPr>
            <p:ph type="body" sz="quarter" idx="11" hasCustomPrompt="1"/>
          </p:nvPr>
        </p:nvSpPr>
        <p:spPr>
          <a:xfrm>
            <a:off x="688617" y="3268136"/>
            <a:ext cx="10690583" cy="1151464"/>
          </a:xfrm>
        </p:spPr>
        <p:txBody>
          <a:bodyPr>
            <a:normAutofit/>
          </a:bodyPr>
          <a:lstStyle>
            <a:lvl1pPr>
              <a:spcBef>
                <a:spcPts val="0"/>
              </a:spcBef>
              <a:buFontTx/>
              <a:buNone/>
              <a:defRPr sz="3500" baseline="0">
                <a:solidFill>
                  <a:schemeClr val="bg1">
                    <a:lumMod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of Presentation</a:t>
            </a:r>
            <a:br>
              <a:rPr lang="en-US" dirty="0"/>
            </a:br>
            <a:r>
              <a:rPr lang="en-US" dirty="0"/>
              <a:t>(Second line if needed)</a:t>
            </a:r>
          </a:p>
        </p:txBody>
      </p:sp>
      <p:pic>
        <p:nvPicPr>
          <p:cNvPr id="3" name="Picture 2" descr="NISTlogo_stacked_CMYK.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059432" y="5562600"/>
            <a:ext cx="1636451" cy="668528"/>
          </a:xfrm>
          <a:prstGeom prst="rect">
            <a:avLst/>
          </a:prstGeom>
        </p:spPr>
      </p:pic>
      <p:pic>
        <p:nvPicPr>
          <p:cNvPr id="5" name="Picture 4"/>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6783449" y="1143000"/>
            <a:ext cx="5408551" cy="1944174"/>
          </a:xfrm>
          <a:prstGeom prst="rect">
            <a:avLst/>
          </a:prstGeom>
        </p:spPr>
      </p:pic>
    </p:spTree>
    <p:extLst>
      <p:ext uri="{BB962C8B-B14F-4D97-AF65-F5344CB8AC3E}">
        <p14:creationId xmlns:p14="http://schemas.microsoft.com/office/powerpoint/2010/main" val="33508284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3518722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D0EAD-4431-4F1E-A320-023BB982BC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693DD1-D608-40AC-8821-926F5840D4F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A62E60-BC7E-49A5-8DEF-CA81C6EA8889}"/>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5" name="Footer Placeholder 4">
            <a:extLst>
              <a:ext uri="{FF2B5EF4-FFF2-40B4-BE49-F238E27FC236}">
                <a16:creationId xmlns:a16="http://schemas.microsoft.com/office/drawing/2014/main" id="{093E2A8F-B2B7-4B33-90E1-581BF5D08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CCCAFF-33E5-43E8-BE9A-4A0E7EF15330}"/>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435726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9E2B8-4B7B-47CD-A8E6-4EFF968C88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87D-31AC-4AA4-B2ED-22247E37FE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77D99B-231E-4B4E-9B58-0AFD036EE1C5}"/>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5" name="Footer Placeholder 4">
            <a:extLst>
              <a:ext uri="{FF2B5EF4-FFF2-40B4-BE49-F238E27FC236}">
                <a16:creationId xmlns:a16="http://schemas.microsoft.com/office/drawing/2014/main" id="{E5BE1D6F-8BBE-4E86-8B33-005D7DF350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6212F7-B543-427C-9592-B467EB6AC644}"/>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478444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A563A-42B2-49F6-9D87-74E608A44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52F76A-A28A-4C4C-B494-49D69E5CB10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2F7DAD-F8BA-4CA8-A2CB-0619702B45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BF9759-AD14-4E9E-92EB-DE79863AD220}"/>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6" name="Footer Placeholder 5">
            <a:extLst>
              <a:ext uri="{FF2B5EF4-FFF2-40B4-BE49-F238E27FC236}">
                <a16:creationId xmlns:a16="http://schemas.microsoft.com/office/drawing/2014/main" id="{D8DA7AD0-79EC-41B0-847E-B0127DD5CF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6DE0FF-420E-487C-9871-9ECD56A2F9D2}"/>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3280744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F61CD-97DD-4F0E-8BB1-48FC56E54E6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8CE7CA6-6BF9-4683-A352-710E1E2A53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889501B-99FE-424E-8F3C-DF44454655F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C670DA-FC0E-4B8C-B8D8-73C3963939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048C4FC-0449-430B-8C8A-48D26BFF7E0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777B47-6AFF-4ADB-9179-9DE10839B4AB}"/>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8" name="Footer Placeholder 7">
            <a:extLst>
              <a:ext uri="{FF2B5EF4-FFF2-40B4-BE49-F238E27FC236}">
                <a16:creationId xmlns:a16="http://schemas.microsoft.com/office/drawing/2014/main" id="{BC68F610-7228-4E6A-A6DA-07A57F37E13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2A09140-CF8C-4D5C-A438-98CE0E96F395}"/>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1643916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166BA-4381-4510-A12E-639B2C5066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073DCD-C70F-43B4-9675-95E3B46AF3EE}"/>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4" name="Footer Placeholder 3">
            <a:extLst>
              <a:ext uri="{FF2B5EF4-FFF2-40B4-BE49-F238E27FC236}">
                <a16:creationId xmlns:a16="http://schemas.microsoft.com/office/drawing/2014/main" id="{91637979-8FCD-4785-8DF8-12894669FA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CB5B57E-76D6-40A1-842F-7FEB4B7D44F4}"/>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3786129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6BCB56-10E8-4BB9-886B-CAF66351B880}"/>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3" name="Footer Placeholder 2">
            <a:extLst>
              <a:ext uri="{FF2B5EF4-FFF2-40B4-BE49-F238E27FC236}">
                <a16:creationId xmlns:a16="http://schemas.microsoft.com/office/drawing/2014/main" id="{20DB26B5-139E-41E0-B84A-08BEF421F65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5C593E-B742-4D0F-9788-BF70B9B8C88C}"/>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21571398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7031C-72D7-4572-90D1-D89F11397E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395845D-0479-4823-B6AC-3ACAFEFA217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18D7ED-EED8-4C78-A156-12AF1C701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E475235-0F10-4E13-AF61-DE3475A2E9EF}"/>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6" name="Footer Placeholder 5">
            <a:extLst>
              <a:ext uri="{FF2B5EF4-FFF2-40B4-BE49-F238E27FC236}">
                <a16:creationId xmlns:a16="http://schemas.microsoft.com/office/drawing/2014/main" id="{425A48AB-DBA8-4A86-9CA0-31F5E3AB44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BCC17E-3F4C-4722-ADBF-7EED4CCE456B}"/>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3511463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43223-CC83-4650-A3E5-9D8A134529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674E3BC-44CF-4432-B819-872D70FC09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D847D6-C36C-4552-9F11-4B3C4992DB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0D3A423-9A86-4EA5-A194-367D5FB61964}"/>
              </a:ext>
            </a:extLst>
          </p:cNvPr>
          <p:cNvSpPr>
            <a:spLocks noGrp="1"/>
          </p:cNvSpPr>
          <p:nvPr>
            <p:ph type="dt" sz="half" idx="10"/>
          </p:nvPr>
        </p:nvSpPr>
        <p:spPr/>
        <p:txBody>
          <a:bodyPr/>
          <a:lstStyle/>
          <a:p>
            <a:fld id="{16F3B96C-E1C0-4ABA-95A6-F343FC8BC2A5}" type="datetimeFigureOut">
              <a:rPr lang="en-US" smtClean="0"/>
              <a:t>5/2/18</a:t>
            </a:fld>
            <a:endParaRPr lang="en-US"/>
          </a:p>
        </p:txBody>
      </p:sp>
      <p:sp>
        <p:nvSpPr>
          <p:cNvPr id="6" name="Footer Placeholder 5">
            <a:extLst>
              <a:ext uri="{FF2B5EF4-FFF2-40B4-BE49-F238E27FC236}">
                <a16:creationId xmlns:a16="http://schemas.microsoft.com/office/drawing/2014/main" id="{C428F217-8F01-43AC-BC34-D6B45E5B51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043B03-92AD-4D0A-A558-85EC5B09DA45}"/>
              </a:ext>
            </a:extLst>
          </p:cNvPr>
          <p:cNvSpPr>
            <a:spLocks noGrp="1"/>
          </p:cNvSpPr>
          <p:nvPr>
            <p:ph type="sldNum" sz="quarter" idx="12"/>
          </p:nvPr>
        </p:nvSpPr>
        <p:spPr/>
        <p:txBody>
          <a:bodyPr/>
          <a:lstStyle/>
          <a:p>
            <a:fld id="{82BAC87C-E009-4490-A538-4B97045615D4}" type="slidenum">
              <a:rPr lang="en-US" smtClean="0"/>
              <a:t>‹#›</a:t>
            </a:fld>
            <a:endParaRPr lang="en-US"/>
          </a:p>
        </p:txBody>
      </p:sp>
    </p:spTree>
    <p:extLst>
      <p:ext uri="{BB962C8B-B14F-4D97-AF65-F5344CB8AC3E}">
        <p14:creationId xmlns:p14="http://schemas.microsoft.com/office/powerpoint/2010/main" val="1711738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7A6177-1F18-487D-BBDF-1015238943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D5BA277-5910-4CD3-B98F-17D1B374A9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8F8C7E-8BB3-4BE6-95AB-118AA72BCB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F3B96C-E1C0-4ABA-95A6-F343FC8BC2A5}" type="datetimeFigureOut">
              <a:rPr lang="en-US" smtClean="0"/>
              <a:t>5/2/18</a:t>
            </a:fld>
            <a:endParaRPr lang="en-US"/>
          </a:p>
        </p:txBody>
      </p:sp>
      <p:sp>
        <p:nvSpPr>
          <p:cNvPr id="5" name="Footer Placeholder 4">
            <a:extLst>
              <a:ext uri="{FF2B5EF4-FFF2-40B4-BE49-F238E27FC236}">
                <a16:creationId xmlns:a16="http://schemas.microsoft.com/office/drawing/2014/main" id="{8ADB7773-E689-4327-9EB3-D0B7D4A293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B4A24-6084-47E8-87E5-5D73782ED8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BAC87C-E009-4490-A538-4B97045615D4}" type="slidenum">
              <a:rPr lang="en-US" smtClean="0"/>
              <a:t>‹#›</a:t>
            </a:fld>
            <a:endParaRPr lang="en-US"/>
          </a:p>
        </p:txBody>
      </p:sp>
    </p:spTree>
    <p:extLst>
      <p:ext uri="{BB962C8B-B14F-4D97-AF65-F5344CB8AC3E}">
        <p14:creationId xmlns:p14="http://schemas.microsoft.com/office/powerpoint/2010/main" val="32544165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9.jpeg"/><Relationship Id="rId4" Type="http://schemas.openxmlformats.org/officeDocument/2006/relationships/image" Target="../media/image28.tiff"/></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16.png"/><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microbialstandards.org/index.php/bioinformatic-resource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8.emf"/></Relationships>
</file>

<file path=ppt/slides/_rels/slide3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1.png"/><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slideLayout" Target="../slideLayouts/slideLayout2.xml"/><Relationship Id="rId5" Type="http://schemas.openxmlformats.org/officeDocument/2006/relationships/image" Target="../media/image54.emf"/><Relationship Id="rId4" Type="http://schemas.openxmlformats.org/officeDocument/2006/relationships/image" Target="../media/image53.emf"/></Relationships>
</file>

<file path=ppt/slides/_rels/slide4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58.png"/><Relationship Id="rId4" Type="http://schemas.openxmlformats.org/officeDocument/2006/relationships/image" Target="../media/image57.png"/></Relationships>
</file>

<file path=ppt/slides/_rels/slide4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8" Type="http://schemas.openxmlformats.org/officeDocument/2006/relationships/image" Target="../media/image67.jpeg"/><Relationship Id="rId3" Type="http://schemas.openxmlformats.org/officeDocument/2006/relationships/image" Target="../media/image62.jpeg"/><Relationship Id="rId7" Type="http://schemas.openxmlformats.org/officeDocument/2006/relationships/image" Target="../media/image66.jpeg"/><Relationship Id="rId2" Type="http://schemas.openxmlformats.org/officeDocument/2006/relationships/image" Target="../media/image61.emf"/><Relationship Id="rId1" Type="http://schemas.openxmlformats.org/officeDocument/2006/relationships/slideLayout" Target="../slideLayouts/slideLayout1.xml"/><Relationship Id="rId6" Type="http://schemas.openxmlformats.org/officeDocument/2006/relationships/image" Target="../media/image65.jpeg"/><Relationship Id="rId5" Type="http://schemas.openxmlformats.org/officeDocument/2006/relationships/image" Target="../media/image64.jpeg"/><Relationship Id="rId10" Type="http://schemas.openxmlformats.org/officeDocument/2006/relationships/image" Target="../media/image69.emf"/><Relationship Id="rId4" Type="http://schemas.openxmlformats.org/officeDocument/2006/relationships/image" Target="../media/image63.gif"/><Relationship Id="rId9" Type="http://schemas.openxmlformats.org/officeDocument/2006/relationships/image" Target="../media/image68.emf"/></Relationships>
</file>

<file path=ppt/slides/_rels/slide47.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image" Target="../media/image71.jpeg"/><Relationship Id="rId1" Type="http://schemas.openxmlformats.org/officeDocument/2006/relationships/slideLayout" Target="../slideLayouts/slideLayout2.xml"/><Relationship Id="rId6" Type="http://schemas.openxmlformats.org/officeDocument/2006/relationships/image" Target="../media/image75.jpeg"/><Relationship Id="rId5" Type="http://schemas.openxmlformats.org/officeDocument/2006/relationships/image" Target="../media/image74.jpeg"/><Relationship Id="rId4" Type="http://schemas.openxmlformats.org/officeDocument/2006/relationships/image" Target="../media/image73.jpeg"/></Relationships>
</file>

<file path=ppt/slides/_rels/slide49.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hyperlink" Target="mailto:scott.jackson@nist.gov" TargetMode="External"/><Relationship Id="rId1" Type="http://schemas.openxmlformats.org/officeDocument/2006/relationships/slideLayout" Target="../slideLayouts/slideLayout4.xml"/><Relationship Id="rId4" Type="http://schemas.openxmlformats.org/officeDocument/2006/relationships/image" Target="../media/image77.jpg"/></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hyperlink" Target="mailto:scott.jackson@nist.gov"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9.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image" Target="../media/image82.em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hyperlink" Target="https://microbialstandards.org/" TargetMode="Externa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87.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88.jpeg"/></Relationships>
</file>

<file path=ppt/slides/_rels/slide67.xml.rels><?xml version="1.0" encoding="UTF-8" standalone="yes"?>
<Relationships xmlns="http://schemas.openxmlformats.org/package/2006/relationships"><Relationship Id="rId2" Type="http://schemas.openxmlformats.org/officeDocument/2006/relationships/image" Target="../media/image89.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92.jpeg"/><Relationship Id="rId2" Type="http://schemas.openxmlformats.org/officeDocument/2006/relationships/image" Target="../media/image91.emf"/><Relationship Id="rId1" Type="http://schemas.openxmlformats.org/officeDocument/2006/relationships/slideLayout" Target="../slideLayouts/slideLayout2.xml"/><Relationship Id="rId5" Type="http://schemas.openxmlformats.org/officeDocument/2006/relationships/image" Target="../media/image94.jpeg"/><Relationship Id="rId4" Type="http://schemas.openxmlformats.org/officeDocument/2006/relationships/image" Target="../media/image93.gif"/></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image" Target="../media/image15.png"/></Relationships>
</file>

<file path=ppt/slides/_rels/slide70.xml.rels><?xml version="1.0" encoding="UTF-8" standalone="yes"?>
<Relationships xmlns="http://schemas.openxmlformats.org/package/2006/relationships"><Relationship Id="rId8" Type="http://schemas.openxmlformats.org/officeDocument/2006/relationships/image" Target="../media/image99.jpeg"/><Relationship Id="rId3" Type="http://schemas.openxmlformats.org/officeDocument/2006/relationships/image" Target="../media/image94.jpeg"/><Relationship Id="rId7" Type="http://schemas.openxmlformats.org/officeDocument/2006/relationships/image" Target="../media/image98.png"/><Relationship Id="rId2" Type="http://schemas.openxmlformats.org/officeDocument/2006/relationships/image" Target="../media/image90.png"/><Relationship Id="rId1" Type="http://schemas.openxmlformats.org/officeDocument/2006/relationships/slideLayout" Target="../slideLayouts/slideLayout2.xml"/><Relationship Id="rId6" Type="http://schemas.openxmlformats.org/officeDocument/2006/relationships/image" Target="../media/image97.jpeg"/><Relationship Id="rId5" Type="http://schemas.openxmlformats.org/officeDocument/2006/relationships/image" Target="../media/image96.jpeg"/><Relationship Id="rId4" Type="http://schemas.openxmlformats.org/officeDocument/2006/relationships/image" Target="../media/image95.jpeg"/></Relationships>
</file>

<file path=ppt/slides/_rels/slide71.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01.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03.emf"/><Relationship Id="rId2" Type="http://schemas.openxmlformats.org/officeDocument/2006/relationships/image" Target="../media/image102.jpeg"/><Relationship Id="rId1" Type="http://schemas.openxmlformats.org/officeDocument/2006/relationships/slideLayout" Target="../slideLayouts/slideLayout2.xml"/><Relationship Id="rId4" Type="http://schemas.openxmlformats.org/officeDocument/2006/relationships/image" Target="../media/image104.em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8" Type="http://schemas.openxmlformats.org/officeDocument/2006/relationships/image" Target="../media/image111.jpeg"/><Relationship Id="rId3" Type="http://schemas.openxmlformats.org/officeDocument/2006/relationships/image" Target="../media/image106.emf"/><Relationship Id="rId7" Type="http://schemas.openxmlformats.org/officeDocument/2006/relationships/image" Target="../media/image110.png"/><Relationship Id="rId2" Type="http://schemas.openxmlformats.org/officeDocument/2006/relationships/image" Target="../media/image105.emf"/><Relationship Id="rId1" Type="http://schemas.openxmlformats.org/officeDocument/2006/relationships/slideLayout" Target="../slideLayouts/slideLayout2.xml"/><Relationship Id="rId6" Type="http://schemas.openxmlformats.org/officeDocument/2006/relationships/image" Target="../media/image109.png"/><Relationship Id="rId5" Type="http://schemas.openxmlformats.org/officeDocument/2006/relationships/image" Target="../media/image108.png"/><Relationship Id="rId4" Type="http://schemas.openxmlformats.org/officeDocument/2006/relationships/image" Target="../media/image107.jpeg"/></Relationships>
</file>

<file path=ppt/slides/_rels/slide77.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8" Type="http://schemas.openxmlformats.org/officeDocument/2006/relationships/image" Target="../media/image117.jpg"/><Relationship Id="rId3" Type="http://schemas.openxmlformats.org/officeDocument/2006/relationships/image" Target="../media/image114.jpeg"/><Relationship Id="rId7" Type="http://schemas.openxmlformats.org/officeDocument/2006/relationships/image" Target="../media/image116.jpg"/><Relationship Id="rId2" Type="http://schemas.openxmlformats.org/officeDocument/2006/relationships/image" Target="../media/image113.png"/><Relationship Id="rId1" Type="http://schemas.openxmlformats.org/officeDocument/2006/relationships/slideLayout" Target="../slideLayouts/slideLayout2.xml"/><Relationship Id="rId6" Type="http://schemas.openxmlformats.org/officeDocument/2006/relationships/image" Target="../media/image72.jpeg"/><Relationship Id="rId5" Type="http://schemas.openxmlformats.org/officeDocument/2006/relationships/image" Target="../media/image71.jpeg"/><Relationship Id="rId4" Type="http://schemas.openxmlformats.org/officeDocument/2006/relationships/image" Target="../media/image115.jpe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80.xml.rels><?xml version="1.0" encoding="UTF-8" standalone="yes"?>
<Relationships xmlns="http://schemas.openxmlformats.org/package/2006/relationships"><Relationship Id="rId2" Type="http://schemas.openxmlformats.org/officeDocument/2006/relationships/image" Target="../media/image118.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image" Target="../media/image119.png"/><Relationship Id="rId1" Type="http://schemas.openxmlformats.org/officeDocument/2006/relationships/slideLayout" Target="../slideLayouts/slideLayout2.xml"/><Relationship Id="rId5" Type="http://schemas.openxmlformats.org/officeDocument/2006/relationships/image" Target="../media/image116.jpg"/><Relationship Id="rId4" Type="http://schemas.openxmlformats.org/officeDocument/2006/relationships/image" Target="../media/image121.jpeg"/></Relationships>
</file>

<file path=ppt/slides/_rels/slide83.xml.rels><?xml version="1.0" encoding="UTF-8" standalone="yes"?>
<Relationships xmlns="http://schemas.openxmlformats.org/package/2006/relationships"><Relationship Id="rId3" Type="http://schemas.openxmlformats.org/officeDocument/2006/relationships/image" Target="../media/image123.png"/><Relationship Id="rId2" Type="http://schemas.openxmlformats.org/officeDocument/2006/relationships/image" Target="../media/image122.png"/><Relationship Id="rId1" Type="http://schemas.openxmlformats.org/officeDocument/2006/relationships/slideLayout" Target="../slideLayouts/slideLayout2.xml"/><Relationship Id="rId4" Type="http://schemas.openxmlformats.org/officeDocument/2006/relationships/image" Target="../media/image124.png"/></Relationships>
</file>

<file path=ppt/slides/_rels/slide84.xml.rels><?xml version="1.0" encoding="UTF-8" standalone="yes"?>
<Relationships xmlns="http://schemas.openxmlformats.org/package/2006/relationships"><Relationship Id="rId2" Type="http://schemas.openxmlformats.org/officeDocument/2006/relationships/image" Target="../media/image125.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3" Type="http://schemas.openxmlformats.org/officeDocument/2006/relationships/image" Target="../media/image12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4.jpg"/><Relationship Id="rId5" Type="http://schemas.openxmlformats.org/officeDocument/2006/relationships/image" Target="../media/image23.jpe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33401" y="3962400"/>
            <a:ext cx="4348869" cy="1248728"/>
          </a:xfrm>
        </p:spPr>
        <p:txBody>
          <a:bodyPr>
            <a:noAutofit/>
          </a:bodyPr>
          <a:lstStyle/>
          <a:p>
            <a:r>
              <a:rPr lang="en-US" dirty="0"/>
              <a:t>Scott Jackson</a:t>
            </a:r>
          </a:p>
          <a:p>
            <a:r>
              <a:rPr lang="en-US" dirty="0"/>
              <a:t>Leader, Complex Microbial Systems Group</a:t>
            </a:r>
          </a:p>
          <a:p>
            <a:r>
              <a:rPr lang="en-US" dirty="0"/>
              <a:t>Biosystems and Biomaterials Division</a:t>
            </a:r>
          </a:p>
          <a:p>
            <a:r>
              <a:rPr lang="en-US" dirty="0"/>
              <a:t>MML</a:t>
            </a:r>
          </a:p>
          <a:p>
            <a:endParaRPr lang="en-US" dirty="0"/>
          </a:p>
        </p:txBody>
      </p:sp>
      <p:sp>
        <p:nvSpPr>
          <p:cNvPr id="3" name="Text Placeholder 2"/>
          <p:cNvSpPr>
            <a:spLocks noGrp="1"/>
          </p:cNvSpPr>
          <p:nvPr>
            <p:ph type="body" sz="quarter" idx="11"/>
          </p:nvPr>
        </p:nvSpPr>
        <p:spPr>
          <a:xfrm>
            <a:off x="1588" y="457200"/>
            <a:ext cx="6477000" cy="3505200"/>
          </a:xfrm>
        </p:spPr>
        <p:txBody>
          <a:bodyPr>
            <a:noAutofit/>
          </a:bodyPr>
          <a:lstStyle/>
          <a:p>
            <a:pPr algn="ctr"/>
            <a:r>
              <a:rPr lang="en-US" sz="5400" dirty="0">
                <a:solidFill>
                  <a:schemeClr val="tx1"/>
                </a:solidFill>
              </a:rPr>
              <a:t>Standards for Microbiome and </a:t>
            </a:r>
            <a:r>
              <a:rPr lang="en-US" sz="5400">
                <a:solidFill>
                  <a:schemeClr val="tx1"/>
                </a:solidFill>
              </a:rPr>
              <a:t>Metagenomic Measurements</a:t>
            </a:r>
            <a:endParaRPr lang="en-US" sz="5400" dirty="0">
              <a:solidFill>
                <a:schemeClr val="tx1"/>
              </a:solidFill>
            </a:endParaRPr>
          </a:p>
        </p:txBody>
      </p:sp>
      <p:sp>
        <p:nvSpPr>
          <p:cNvPr id="4" name="Rectangle 3"/>
          <p:cNvSpPr/>
          <p:nvPr/>
        </p:nvSpPr>
        <p:spPr>
          <a:xfrm>
            <a:off x="5791809" y="3733800"/>
            <a:ext cx="6092825" cy="1477328"/>
          </a:xfrm>
          <a:prstGeom prst="rect">
            <a:avLst/>
          </a:prstGeom>
        </p:spPr>
        <p:txBody>
          <a:bodyPr>
            <a:spAutoFit/>
          </a:bodyPr>
          <a:lstStyle/>
          <a:p>
            <a:r>
              <a:rPr lang="en-US" dirty="0"/>
              <a:t>MML Microbial Metrology Mission Statement</a:t>
            </a:r>
          </a:p>
          <a:p>
            <a:endParaRPr lang="en-US" dirty="0"/>
          </a:p>
          <a:p>
            <a:r>
              <a:rPr lang="en-US" dirty="0"/>
              <a:t>“To develop advanced measurements that will permit the exploitation of microbes to promote human health, precision medicine and advanced manufacturing”</a:t>
            </a:r>
          </a:p>
        </p:txBody>
      </p:sp>
    </p:spTree>
    <p:extLst>
      <p:ext uri="{BB962C8B-B14F-4D97-AF65-F5344CB8AC3E}">
        <p14:creationId xmlns:p14="http://schemas.microsoft.com/office/powerpoint/2010/main" val="4191340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711519" y="4138076"/>
            <a:ext cx="2993094" cy="1181532"/>
          </a:xfrm>
          <a:solidFill>
            <a:schemeClr val="bg1"/>
          </a:solidFill>
          <a:ln>
            <a:solidFill>
              <a:schemeClr val="tx1"/>
            </a:solidFill>
          </a:ln>
        </p:spPr>
        <p:txBody>
          <a:bodyPr>
            <a:noAutofit/>
          </a:bodyPr>
          <a:lstStyle/>
          <a:p>
            <a:pPr algn="ctr"/>
            <a:r>
              <a:rPr lang="en-US" b="1">
                <a:solidFill>
                  <a:schemeClr val="tx1"/>
                </a:solidFill>
                <a:latin typeface="Arial" panose="020B0604020202020204" pitchFamily="34" charset="0"/>
                <a:cs typeface="Arial" panose="020B0604020202020204" pitchFamily="34" charset="0"/>
              </a:rPr>
              <a:t>Scott Jackson</a:t>
            </a:r>
          </a:p>
          <a:p>
            <a:pPr algn="ctr"/>
            <a:r>
              <a:rPr lang="en-US" b="1">
                <a:solidFill>
                  <a:schemeClr val="tx1"/>
                </a:solidFill>
                <a:latin typeface="Arial" panose="020B0604020202020204" pitchFamily="34" charset="0"/>
                <a:cs typeface="Arial" panose="020B0604020202020204" pitchFamily="34" charset="0"/>
              </a:rPr>
              <a:t>Leader</a:t>
            </a:r>
            <a:r>
              <a:rPr lang="en-US" b="1" dirty="0">
                <a:solidFill>
                  <a:schemeClr val="tx1"/>
                </a:solidFill>
                <a:latin typeface="Arial" panose="020B0604020202020204" pitchFamily="34" charset="0"/>
                <a:cs typeface="Arial" panose="020B0604020202020204" pitchFamily="34" charset="0"/>
              </a:rPr>
              <a:t>, Complex Microbial </a:t>
            </a:r>
            <a:r>
              <a:rPr lang="en-US" b="1">
                <a:solidFill>
                  <a:schemeClr val="tx1"/>
                </a:solidFill>
                <a:latin typeface="Arial" panose="020B0604020202020204" pitchFamily="34" charset="0"/>
                <a:cs typeface="Arial" panose="020B0604020202020204" pitchFamily="34" charset="0"/>
              </a:rPr>
              <a:t>Systems Group @ NIST</a:t>
            </a:r>
          </a:p>
          <a:p>
            <a:pPr algn="ctr"/>
            <a:r>
              <a:rPr lang="en-US" b="1">
                <a:solidFill>
                  <a:schemeClr val="tx1"/>
                </a:solidFill>
                <a:latin typeface="Arial" panose="020B0604020202020204" pitchFamily="34" charset="0"/>
                <a:cs typeface="Arial" panose="020B0604020202020204" pitchFamily="34" charset="0"/>
              </a:rPr>
              <a:t> </a:t>
            </a:r>
          </a:p>
        </p:txBody>
      </p:sp>
      <p:sp>
        <p:nvSpPr>
          <p:cNvPr id="7" name="TextBox 6">
            <a:extLst>
              <a:ext uri="{FF2B5EF4-FFF2-40B4-BE49-F238E27FC236}">
                <a16:creationId xmlns:a16="http://schemas.microsoft.com/office/drawing/2014/main" id="{B677A162-76A3-4F75-866E-6A1F0A9BBF97}"/>
              </a:ext>
            </a:extLst>
          </p:cNvPr>
          <p:cNvSpPr txBox="1"/>
          <p:nvPr/>
        </p:nvSpPr>
        <p:spPr>
          <a:xfrm>
            <a:off x="255743" y="846624"/>
            <a:ext cx="5977597" cy="2307723"/>
          </a:xfrm>
          <a:prstGeom prst="rect">
            <a:avLst/>
          </a:prstGeom>
          <a:noFill/>
        </p:spPr>
        <p:txBody>
          <a:bodyPr wrap="square" rtlCol="0">
            <a:spAutoFit/>
          </a:bodyPr>
          <a:lstStyle/>
          <a:p>
            <a:pPr algn="ctr"/>
            <a:r>
              <a:rPr lang="en-US" sz="4799" b="1">
                <a:solidFill>
                  <a:schemeClr val="tx2">
                    <a:lumMod val="50000"/>
                  </a:schemeClr>
                </a:solidFill>
              </a:rPr>
              <a:t>Initial Results from The Metagenomic MVP Challenge v1.0</a:t>
            </a:r>
          </a:p>
        </p:txBody>
      </p:sp>
      <p:sp>
        <p:nvSpPr>
          <p:cNvPr id="8" name="TextBox 7">
            <a:extLst>
              <a:ext uri="{FF2B5EF4-FFF2-40B4-BE49-F238E27FC236}">
                <a16:creationId xmlns:a16="http://schemas.microsoft.com/office/drawing/2014/main" id="{B0BEE53D-FD25-4CDC-B80D-ABC6B91BC0EE}"/>
              </a:ext>
            </a:extLst>
          </p:cNvPr>
          <p:cNvSpPr txBox="1"/>
          <p:nvPr/>
        </p:nvSpPr>
        <p:spPr>
          <a:xfrm>
            <a:off x="255743" y="3553900"/>
            <a:ext cx="11614342" cy="400006"/>
          </a:xfrm>
          <a:prstGeom prst="rect">
            <a:avLst/>
          </a:prstGeom>
          <a:noFill/>
        </p:spPr>
        <p:txBody>
          <a:bodyPr wrap="square" rtlCol="0">
            <a:spAutoFit/>
          </a:bodyPr>
          <a:lstStyle/>
          <a:p>
            <a:r>
              <a:rPr lang="en-US" sz="1999" b="1" i="1"/>
              <a:t>An Interlab Study Designed to Assess Bias Associated with Shotgun Library Preparation and NGS Instrument</a:t>
            </a:r>
          </a:p>
        </p:txBody>
      </p:sp>
      <p:pic>
        <p:nvPicPr>
          <p:cNvPr id="9" name="Picture 8">
            <a:extLst>
              <a:ext uri="{FF2B5EF4-FFF2-40B4-BE49-F238E27FC236}">
                <a16:creationId xmlns:a16="http://schemas.microsoft.com/office/drawing/2014/main" id="{D2491765-67DB-4C30-A941-E79C93B23547}"/>
              </a:ext>
            </a:extLst>
          </p:cNvPr>
          <p:cNvPicPr>
            <a:picLocks noChangeAspect="1"/>
          </p:cNvPicPr>
          <p:nvPr/>
        </p:nvPicPr>
        <p:blipFill rotWithShape="1">
          <a:blip r:embed="rId2"/>
          <a:srcRect l="12280" t="45030" r="61279" b="34850"/>
          <a:stretch/>
        </p:blipFill>
        <p:spPr>
          <a:xfrm>
            <a:off x="148861" y="4353462"/>
            <a:ext cx="7950012" cy="1932295"/>
          </a:xfrm>
          <a:prstGeom prst="rect">
            <a:avLst/>
          </a:prstGeom>
          <a:ln>
            <a:solidFill>
              <a:schemeClr val="tx1"/>
            </a:solidFill>
          </a:ln>
        </p:spPr>
      </p:pic>
    </p:spTree>
    <p:extLst>
      <p:ext uri="{BB962C8B-B14F-4D97-AF65-F5344CB8AC3E}">
        <p14:creationId xmlns:p14="http://schemas.microsoft.com/office/powerpoint/2010/main" val="1015035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D878D0-67EF-44C2-B2BC-0669AF9C144E}"/>
              </a:ext>
            </a:extLst>
          </p:cNvPr>
          <p:cNvSpPr/>
          <p:nvPr/>
        </p:nvSpPr>
        <p:spPr>
          <a:xfrm>
            <a:off x="673100" y="887135"/>
            <a:ext cx="10807700" cy="5970865"/>
          </a:xfrm>
          <a:prstGeom prst="rect">
            <a:avLst/>
          </a:prstGeom>
        </p:spPr>
        <p:txBody>
          <a:bodyPr wrap="square">
            <a:spAutoFit/>
          </a:bodyPr>
          <a:lstStyle/>
          <a:p>
            <a:r>
              <a:rPr lang="en-US" sz="2200" dirty="0">
                <a:solidFill>
                  <a:srgbClr val="000000"/>
                </a:solidFill>
                <a:latin typeface="Times New Roman" panose="02020603050405020304" pitchFamily="18" charset="0"/>
              </a:rPr>
              <a:t>We provide a metagenomic DNA reference material..</a:t>
            </a:r>
          </a:p>
          <a:p>
            <a:endParaRPr lang="en-US" sz="2200" dirty="0">
              <a:solidFill>
                <a:srgbClr val="000000"/>
              </a:solidFill>
              <a:latin typeface="Times New Roman" panose="02020603050405020304" pitchFamily="18" charset="0"/>
            </a:endParaRPr>
          </a:p>
          <a:p>
            <a:r>
              <a:rPr lang="en-US" sz="2200" dirty="0">
                <a:solidFill>
                  <a:srgbClr val="000000"/>
                </a:solidFill>
                <a:latin typeface="Times New Roman" panose="02020603050405020304" pitchFamily="18" charset="0"/>
              </a:rPr>
              <a:t>We asked each participating laboratory to:</a:t>
            </a:r>
          </a:p>
          <a:p>
            <a:endParaRPr lang="en-US" sz="2200" dirty="0">
              <a:solidFill>
                <a:srgbClr val="000000"/>
              </a:solidFill>
              <a:latin typeface="Times New Roman" panose="02020603050405020304" pitchFamily="18" charset="0"/>
            </a:endParaRPr>
          </a:p>
          <a:p>
            <a:pPr marL="800100" lvl="1" indent="-342900">
              <a:buFont typeface="+mj-lt"/>
              <a:buAutoNum type="arabicPeriod"/>
            </a:pPr>
            <a:r>
              <a:rPr lang="en-US" sz="2400" dirty="0">
                <a:solidFill>
                  <a:srgbClr val="000000"/>
                </a:solidFill>
                <a:latin typeface="Times New Roman" panose="02020603050405020304" pitchFamily="18" charset="0"/>
              </a:rPr>
              <a:t>build a shotgun library</a:t>
            </a:r>
          </a:p>
          <a:p>
            <a:pPr marL="800100" lvl="1" indent="-342900">
              <a:buFont typeface="+mj-lt"/>
              <a:buAutoNum type="arabicPeriod"/>
            </a:pPr>
            <a:r>
              <a:rPr lang="en-US" sz="2400" dirty="0">
                <a:solidFill>
                  <a:srgbClr val="000000"/>
                </a:solidFill>
                <a:latin typeface="Times New Roman" panose="02020603050405020304" pitchFamily="18" charset="0"/>
              </a:rPr>
              <a:t>sequence the material on their NGS instrument</a:t>
            </a:r>
          </a:p>
          <a:p>
            <a:pPr marL="800100" lvl="1" indent="-342900">
              <a:buFont typeface="+mj-lt"/>
              <a:buAutoNum type="arabicPeriod"/>
            </a:pPr>
            <a:r>
              <a:rPr lang="en-US" sz="2400" dirty="0">
                <a:solidFill>
                  <a:srgbClr val="000000"/>
                </a:solidFill>
                <a:latin typeface="Times New Roman" panose="02020603050405020304" pitchFamily="18" charset="0"/>
              </a:rPr>
              <a:t>return their raw sequence data (fastq) to us</a:t>
            </a:r>
          </a:p>
          <a:p>
            <a:pPr marL="800100" lvl="1" indent="-342900">
              <a:buFont typeface="+mj-lt"/>
              <a:buAutoNum type="arabicPeriod"/>
            </a:pPr>
            <a:r>
              <a:rPr lang="en-US" sz="2400" dirty="0">
                <a:solidFill>
                  <a:srgbClr val="000000"/>
                </a:solidFill>
                <a:latin typeface="Times New Roman" panose="02020603050405020304" pitchFamily="18" charset="0"/>
              </a:rPr>
              <a:t>return metadata describing their entire sequencing technique</a:t>
            </a:r>
          </a:p>
          <a:p>
            <a:endParaRPr lang="en-US" sz="2200" dirty="0">
              <a:solidFill>
                <a:srgbClr val="000000"/>
              </a:solidFill>
              <a:latin typeface="Times New Roman" panose="02020603050405020304" pitchFamily="18" charset="0"/>
            </a:endParaRPr>
          </a:p>
          <a:p>
            <a:r>
              <a:rPr lang="en-US" sz="2200" dirty="0">
                <a:solidFill>
                  <a:srgbClr val="000000"/>
                </a:solidFill>
                <a:latin typeface="Times New Roman" panose="02020603050405020304" pitchFamily="18" charset="0"/>
              </a:rPr>
              <a:t>The only constraint we imposed was that the library had to be whole genome shotgun, not 16S amplicon, in order to make the data comparable. </a:t>
            </a:r>
          </a:p>
          <a:p>
            <a:endParaRPr lang="en-US" sz="2200" dirty="0">
              <a:solidFill>
                <a:srgbClr val="000000"/>
              </a:solidFill>
              <a:latin typeface="Times New Roman" panose="02020603050405020304" pitchFamily="18" charset="0"/>
            </a:endParaRPr>
          </a:p>
          <a:p>
            <a:r>
              <a:rPr lang="en-US" sz="2200" dirty="0">
                <a:solidFill>
                  <a:srgbClr val="000000"/>
                </a:solidFill>
                <a:latin typeface="Times New Roman" panose="02020603050405020304" pitchFamily="18" charset="0"/>
              </a:rPr>
              <a:t>We encouraged participants to use any and all library prep techniques and sequencing platforms. </a:t>
            </a:r>
          </a:p>
          <a:p>
            <a:endParaRPr lang="en-US" sz="2200" dirty="0">
              <a:solidFill>
                <a:srgbClr val="000000"/>
              </a:solidFill>
              <a:latin typeface="Times New Roman" panose="02020603050405020304" pitchFamily="18" charset="0"/>
            </a:endParaRPr>
          </a:p>
          <a:p>
            <a:r>
              <a:rPr lang="en-US" sz="2200" dirty="0">
                <a:solidFill>
                  <a:srgbClr val="000000"/>
                </a:solidFill>
                <a:latin typeface="Times New Roman" panose="02020603050405020304" pitchFamily="18" charset="0"/>
              </a:rPr>
              <a:t>Hoped to obtain data from many diverse library-prep techniques and all current NGS instruments.</a:t>
            </a:r>
            <a:endParaRPr lang="en-US" sz="2200" dirty="0"/>
          </a:p>
        </p:txBody>
      </p:sp>
      <p:sp>
        <p:nvSpPr>
          <p:cNvPr id="5" name="TextBox 4">
            <a:extLst>
              <a:ext uri="{FF2B5EF4-FFF2-40B4-BE49-F238E27FC236}">
                <a16:creationId xmlns:a16="http://schemas.microsoft.com/office/drawing/2014/main" id="{44C06163-795A-49B0-89EF-55113C650D43}"/>
              </a:ext>
            </a:extLst>
          </p:cNvPr>
          <p:cNvSpPr txBox="1"/>
          <p:nvPr/>
        </p:nvSpPr>
        <p:spPr>
          <a:xfrm>
            <a:off x="4165600" y="131087"/>
            <a:ext cx="2959465" cy="923330"/>
          </a:xfrm>
          <a:prstGeom prst="rect">
            <a:avLst/>
          </a:prstGeom>
          <a:noFill/>
        </p:spPr>
        <p:txBody>
          <a:bodyPr wrap="none" rtlCol="0">
            <a:spAutoFit/>
          </a:bodyPr>
          <a:lstStyle/>
          <a:p>
            <a:r>
              <a:rPr lang="en-US" sz="5400" b="1">
                <a:solidFill>
                  <a:srgbClr val="FF0000"/>
                </a:solidFill>
              </a:rPr>
              <a:t>The Rules</a:t>
            </a:r>
          </a:p>
        </p:txBody>
      </p:sp>
    </p:spTree>
    <p:extLst>
      <p:ext uri="{BB962C8B-B14F-4D97-AF65-F5344CB8AC3E}">
        <p14:creationId xmlns:p14="http://schemas.microsoft.com/office/powerpoint/2010/main" val="4039656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9417CC3-653A-435F-9E0E-40FC7E47C160}"/>
              </a:ext>
            </a:extLst>
          </p:cNvPr>
          <p:cNvPicPr>
            <a:picLocks noChangeAspect="1"/>
          </p:cNvPicPr>
          <p:nvPr/>
        </p:nvPicPr>
        <p:blipFill>
          <a:blip r:embed="rId2"/>
          <a:stretch>
            <a:fillRect/>
          </a:stretch>
        </p:blipFill>
        <p:spPr>
          <a:xfrm>
            <a:off x="0" y="339861"/>
            <a:ext cx="12192000" cy="6178277"/>
          </a:xfrm>
          <a:prstGeom prst="rect">
            <a:avLst/>
          </a:prstGeom>
        </p:spPr>
      </p:pic>
      <p:sp>
        <p:nvSpPr>
          <p:cNvPr id="17" name="Oval 16">
            <a:extLst>
              <a:ext uri="{FF2B5EF4-FFF2-40B4-BE49-F238E27FC236}">
                <a16:creationId xmlns:a16="http://schemas.microsoft.com/office/drawing/2014/main" id="{9D958CE1-F556-4193-92EA-D899094AF6A2}"/>
              </a:ext>
            </a:extLst>
          </p:cNvPr>
          <p:cNvSpPr/>
          <p:nvPr/>
        </p:nvSpPr>
        <p:spPr>
          <a:xfrm>
            <a:off x="2552700" y="2298699"/>
            <a:ext cx="1816100" cy="2260600"/>
          </a:xfrm>
          <a:prstGeom prst="ellipse">
            <a:avLst/>
          </a:prstGeom>
          <a:solidFill>
            <a:srgbClr val="FFFF00">
              <a:alpha val="7843"/>
            </a:srgbClr>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5EC42BEF-9ACE-4B49-823C-1359E41CCA70}"/>
              </a:ext>
            </a:extLst>
          </p:cNvPr>
          <p:cNvSpPr/>
          <p:nvPr/>
        </p:nvSpPr>
        <p:spPr>
          <a:xfrm rot="1800000">
            <a:off x="3764574" y="3893516"/>
            <a:ext cx="3581425" cy="2273658"/>
          </a:xfrm>
          <a:prstGeom prst="ellipse">
            <a:avLst/>
          </a:prstGeom>
          <a:solidFill>
            <a:srgbClr val="00B050">
              <a:alpha val="7843"/>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7CDA3FA5-CEA7-4510-8FD5-D90A70D3E772}"/>
              </a:ext>
            </a:extLst>
          </p:cNvPr>
          <p:cNvSpPr/>
          <p:nvPr/>
        </p:nvSpPr>
        <p:spPr>
          <a:xfrm rot="19718890">
            <a:off x="6701732" y="2144745"/>
            <a:ext cx="2981858" cy="3855066"/>
          </a:xfrm>
          <a:prstGeom prst="ellipse">
            <a:avLst/>
          </a:prstGeom>
          <a:solidFill>
            <a:schemeClr val="accent2">
              <a:lumMod val="75000"/>
              <a:alpha val="7843"/>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396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60" name="Shape 60"/>
          <p:cNvSpPr txBox="1"/>
          <p:nvPr/>
        </p:nvSpPr>
        <p:spPr>
          <a:xfrm>
            <a:off x="134904" y="244428"/>
            <a:ext cx="8665493" cy="1124490"/>
          </a:xfrm>
          <a:prstGeom prst="rect">
            <a:avLst/>
          </a:prstGeom>
          <a:noFill/>
          <a:ln>
            <a:noFill/>
          </a:ln>
        </p:spPr>
        <p:txBody>
          <a:bodyPr lIns="121868" tIns="121868" rIns="121868" bIns="121868" anchor="t" anchorCtr="0">
            <a:noAutofit/>
          </a:bodyPr>
          <a:lstStyle/>
          <a:p>
            <a:pPr algn="ctr"/>
            <a:r>
              <a:rPr lang="en-US" sz="3199"/>
              <a:t>Our Metagenomic DNA Mixture:</a:t>
            </a:r>
          </a:p>
          <a:p>
            <a:pPr algn="ctr"/>
            <a:r>
              <a:rPr lang="en" sz="3199"/>
              <a:t>gDNA from 10 Bacteria - An Equi-Genomic Mixture</a:t>
            </a:r>
          </a:p>
        </p:txBody>
      </p:sp>
      <p:sp>
        <p:nvSpPr>
          <p:cNvPr id="5" name="Right Brace 4">
            <a:extLst>
              <a:ext uri="{FF2B5EF4-FFF2-40B4-BE49-F238E27FC236}">
                <a16:creationId xmlns:a16="http://schemas.microsoft.com/office/drawing/2014/main" id="{AE5FE7D2-F53C-44E8-AD2F-88884E082E64}"/>
              </a:ext>
            </a:extLst>
          </p:cNvPr>
          <p:cNvSpPr/>
          <p:nvPr/>
        </p:nvSpPr>
        <p:spPr>
          <a:xfrm>
            <a:off x="9608802" y="2209800"/>
            <a:ext cx="652180" cy="4164680"/>
          </a:xfrm>
          <a:prstGeom prst="righ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99"/>
          </a:p>
        </p:txBody>
      </p:sp>
      <p:sp>
        <p:nvSpPr>
          <p:cNvPr id="6" name="TextBox 5">
            <a:extLst>
              <a:ext uri="{FF2B5EF4-FFF2-40B4-BE49-F238E27FC236}">
                <a16:creationId xmlns:a16="http://schemas.microsoft.com/office/drawing/2014/main" id="{30156A94-116F-441B-9297-4F373DE9A031}"/>
              </a:ext>
            </a:extLst>
          </p:cNvPr>
          <p:cNvSpPr txBox="1"/>
          <p:nvPr/>
        </p:nvSpPr>
        <p:spPr>
          <a:xfrm>
            <a:off x="10036166" y="5433088"/>
            <a:ext cx="2082258" cy="923090"/>
          </a:xfrm>
          <a:prstGeom prst="rect">
            <a:avLst/>
          </a:prstGeom>
          <a:noFill/>
        </p:spPr>
        <p:txBody>
          <a:bodyPr wrap="square" rtlCol="0">
            <a:spAutoFit/>
          </a:bodyPr>
          <a:lstStyle/>
          <a:p>
            <a:pPr algn="ctr"/>
            <a:r>
              <a:rPr lang="en-US" sz="1799" dirty="0"/>
              <a:t>Mixture to be sequenced by participants</a:t>
            </a:r>
          </a:p>
        </p:txBody>
      </p:sp>
      <p:pic>
        <p:nvPicPr>
          <p:cNvPr id="2" name="Picture 1">
            <a:extLst>
              <a:ext uri="{FF2B5EF4-FFF2-40B4-BE49-F238E27FC236}">
                <a16:creationId xmlns:a16="http://schemas.microsoft.com/office/drawing/2014/main" id="{87FA992C-9EBC-4B78-B08E-5A78B4526543}"/>
              </a:ext>
            </a:extLst>
          </p:cNvPr>
          <p:cNvPicPr>
            <a:picLocks noChangeAspect="1"/>
          </p:cNvPicPr>
          <p:nvPr/>
        </p:nvPicPr>
        <p:blipFill>
          <a:blip r:embed="rId3"/>
          <a:stretch>
            <a:fillRect/>
          </a:stretch>
        </p:blipFill>
        <p:spPr>
          <a:xfrm>
            <a:off x="486751" y="1676401"/>
            <a:ext cx="9153413" cy="4660063"/>
          </a:xfrm>
          <a:prstGeom prst="rect">
            <a:avLst/>
          </a:prstGeom>
          <a:solidFill>
            <a:schemeClr val="bg1"/>
          </a:solidFill>
        </p:spPr>
      </p:pic>
      <p:pic>
        <p:nvPicPr>
          <p:cNvPr id="4" name="Picture 3">
            <a:extLst>
              <a:ext uri="{FF2B5EF4-FFF2-40B4-BE49-F238E27FC236}">
                <a16:creationId xmlns:a16="http://schemas.microsoft.com/office/drawing/2014/main" id="{F6F59F43-87EB-4768-9E4C-1799BA2E1FDA}"/>
              </a:ext>
            </a:extLst>
          </p:cNvPr>
          <p:cNvPicPr>
            <a:picLocks noChangeAspect="1"/>
          </p:cNvPicPr>
          <p:nvPr/>
        </p:nvPicPr>
        <p:blipFill>
          <a:blip r:embed="rId4"/>
          <a:stretch>
            <a:fillRect/>
          </a:stretch>
        </p:blipFill>
        <p:spPr>
          <a:xfrm>
            <a:off x="10016337" y="3080312"/>
            <a:ext cx="1510906" cy="2340952"/>
          </a:xfrm>
          <a:prstGeom prst="rect">
            <a:avLst/>
          </a:prstGeom>
        </p:spPr>
      </p:pic>
      <p:pic>
        <p:nvPicPr>
          <p:cNvPr id="1028" name="Picture 4" descr="https://img.youtube.com/vi/rBviKpCIU_w/mqdefault.jpg">
            <a:extLst>
              <a:ext uri="{FF2B5EF4-FFF2-40B4-BE49-F238E27FC236}">
                <a16:creationId xmlns:a16="http://schemas.microsoft.com/office/drawing/2014/main" id="{6DD9EEB4-D956-4DC8-B437-C7A53A6E690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329" t="10727" r="9672" b="17034"/>
          <a:stretch/>
        </p:blipFill>
        <p:spPr bwMode="auto">
          <a:xfrm>
            <a:off x="9397140" y="116513"/>
            <a:ext cx="2619942" cy="1267403"/>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129DF120-77A7-4EB5-BC06-0617892CC90B}"/>
              </a:ext>
            </a:extLst>
          </p:cNvPr>
          <p:cNvGrpSpPr/>
          <p:nvPr/>
        </p:nvGrpSpPr>
        <p:grpSpPr>
          <a:xfrm>
            <a:off x="1287950" y="2353481"/>
            <a:ext cx="7732599" cy="3415430"/>
            <a:chOff x="1286696" y="2353201"/>
            <a:chExt cx="7734613" cy="3416320"/>
          </a:xfrm>
        </p:grpSpPr>
        <p:sp>
          <p:nvSpPr>
            <p:cNvPr id="3" name="TextBox 2">
              <a:extLst>
                <a:ext uri="{FF2B5EF4-FFF2-40B4-BE49-F238E27FC236}">
                  <a16:creationId xmlns:a16="http://schemas.microsoft.com/office/drawing/2014/main" id="{927D7E54-6EA5-4F86-B2C0-FD5DA32A8DA0}"/>
                </a:ext>
              </a:extLst>
            </p:cNvPr>
            <p:cNvSpPr txBox="1"/>
            <p:nvPr/>
          </p:nvSpPr>
          <p:spPr>
            <a:xfrm>
              <a:off x="1286696" y="2353201"/>
              <a:ext cx="7734613" cy="3416320"/>
            </a:xfrm>
            <a:prstGeom prst="rect">
              <a:avLst/>
            </a:prstGeom>
            <a:solidFill>
              <a:schemeClr val="bg2"/>
            </a:solidFill>
            <a:ln>
              <a:solidFill>
                <a:schemeClr val="tx1"/>
              </a:solidFill>
            </a:ln>
          </p:spPr>
          <p:txBody>
            <a:bodyPr wrap="square" rtlCol="0">
              <a:spAutoFit/>
            </a:bodyPr>
            <a:lstStyle/>
            <a:p>
              <a:pPr algn="ctr"/>
              <a:r>
                <a:rPr lang="en-US" sz="5398"/>
                <a:t>Graciously Provided by Scott Tighe at ABRF</a:t>
              </a:r>
            </a:p>
            <a:p>
              <a:pPr algn="ctr"/>
              <a:endParaRPr lang="en-US" sz="5398">
                <a:solidFill>
                  <a:srgbClr val="FF0000"/>
                </a:solidFill>
              </a:endParaRPr>
            </a:p>
            <a:p>
              <a:pPr algn="ctr"/>
              <a:endParaRPr lang="en-US" sz="5398">
                <a:solidFill>
                  <a:srgbClr val="FF0000"/>
                </a:solidFill>
              </a:endParaRPr>
            </a:p>
          </p:txBody>
        </p:sp>
        <p:pic>
          <p:nvPicPr>
            <p:cNvPr id="10" name="Picture 4" descr="https://img.youtube.com/vi/rBviKpCIU_w/mqdefault.jpg">
              <a:extLst>
                <a:ext uri="{FF2B5EF4-FFF2-40B4-BE49-F238E27FC236}">
                  <a16:creationId xmlns:a16="http://schemas.microsoft.com/office/drawing/2014/main" id="{1DABF4B2-983C-4B5F-8A12-D95AD90F60C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329" t="10727" r="9672" b="17034"/>
            <a:stretch/>
          </p:blipFill>
          <p:spPr bwMode="auto">
            <a:xfrm>
              <a:off x="3576479" y="4080541"/>
              <a:ext cx="3195534" cy="154584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230128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7" name="Picture 6">
            <a:extLst>
              <a:ext uri="{FF2B5EF4-FFF2-40B4-BE49-F238E27FC236}">
                <a16:creationId xmlns:a16="http://schemas.microsoft.com/office/drawing/2014/main" id="{EA601512-F0E3-CD4E-BF4C-1E3D730E0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230" y="285751"/>
            <a:ext cx="10614310" cy="6208000"/>
          </a:xfrm>
          <a:prstGeom prst="rect">
            <a:avLst/>
          </a:prstGeom>
          <a:ln>
            <a:solidFill>
              <a:schemeClr val="tx1"/>
            </a:solidFill>
          </a:ln>
        </p:spPr>
      </p:pic>
    </p:spTree>
    <p:extLst>
      <p:ext uri="{BB962C8B-B14F-4D97-AF65-F5344CB8AC3E}">
        <p14:creationId xmlns:p14="http://schemas.microsoft.com/office/powerpoint/2010/main" val="305835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pic>
        <p:nvPicPr>
          <p:cNvPr id="71" name="Shape 71"/>
          <p:cNvPicPr preferRelativeResize="0"/>
          <p:nvPr/>
        </p:nvPicPr>
        <p:blipFill>
          <a:blip r:embed="rId3">
            <a:alphaModFix/>
          </a:blip>
          <a:stretch>
            <a:fillRect/>
          </a:stretch>
        </p:blipFill>
        <p:spPr>
          <a:xfrm>
            <a:off x="571500" y="1079500"/>
            <a:ext cx="11024000" cy="5556000"/>
          </a:xfrm>
          <a:prstGeom prst="rect">
            <a:avLst/>
          </a:prstGeom>
          <a:noFill/>
          <a:ln>
            <a:noFill/>
          </a:ln>
        </p:spPr>
      </p:pic>
      <p:sp>
        <p:nvSpPr>
          <p:cNvPr id="3" name="Shape 65">
            <a:extLst>
              <a:ext uri="{FF2B5EF4-FFF2-40B4-BE49-F238E27FC236}">
                <a16:creationId xmlns:a16="http://schemas.microsoft.com/office/drawing/2014/main" id="{63FF1F2C-E04E-4224-92A6-17BE22DBBD24}"/>
              </a:ext>
            </a:extLst>
          </p:cNvPr>
          <p:cNvSpPr txBox="1">
            <a:spLocks noGrp="1"/>
          </p:cNvSpPr>
          <p:nvPr>
            <p:ph type="title"/>
          </p:nvPr>
        </p:nvSpPr>
        <p:spPr>
          <a:xfrm>
            <a:off x="571500" y="189068"/>
            <a:ext cx="11360800" cy="763600"/>
          </a:xfrm>
          <a:prstGeom prst="rect">
            <a:avLst/>
          </a:prstGeom>
        </p:spPr>
        <p:txBody>
          <a:bodyPr vert="horz" lIns="121900" tIns="121900" rIns="121900" bIns="121900" rtlCol="0" anchor="t" anchorCtr="0">
            <a:noAutofit/>
          </a:bodyPr>
          <a:lstStyle/>
          <a:p>
            <a:pPr algn="ctr"/>
            <a:r>
              <a:rPr lang="en-US" sz="3200"/>
              <a:t>The Raw Data Submitted by Participants</a:t>
            </a:r>
            <a:endParaRPr sz="3200"/>
          </a:p>
        </p:txBody>
      </p:sp>
    </p:spTree>
    <p:extLst>
      <p:ext uri="{BB962C8B-B14F-4D97-AF65-F5344CB8AC3E}">
        <p14:creationId xmlns:p14="http://schemas.microsoft.com/office/powerpoint/2010/main" val="21818373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415600" y="211567"/>
            <a:ext cx="11360800" cy="763600"/>
          </a:xfrm>
          <a:prstGeom prst="rect">
            <a:avLst/>
          </a:prstGeom>
        </p:spPr>
        <p:txBody>
          <a:bodyPr vert="horz" lIns="121900" tIns="121900" rIns="121900" bIns="121900" rtlCol="0" anchor="t" anchorCtr="0">
            <a:noAutofit/>
          </a:bodyPr>
          <a:lstStyle/>
          <a:p>
            <a:pPr algn="ctr"/>
            <a:r>
              <a:rPr lang="en-US" sz="4000"/>
              <a:t>The Raw Data Submitted by Participants</a:t>
            </a:r>
            <a:endParaRPr sz="4000"/>
          </a:p>
        </p:txBody>
      </p:sp>
      <p:pic>
        <p:nvPicPr>
          <p:cNvPr id="66" name="Shape 66"/>
          <p:cNvPicPr preferRelativeResize="0"/>
          <p:nvPr/>
        </p:nvPicPr>
        <p:blipFill>
          <a:blip r:embed="rId3">
            <a:alphaModFix/>
          </a:blip>
          <a:stretch>
            <a:fillRect/>
          </a:stretch>
        </p:blipFill>
        <p:spPr>
          <a:xfrm>
            <a:off x="622300" y="873567"/>
            <a:ext cx="10629900" cy="5882833"/>
          </a:xfrm>
          <a:prstGeom prst="rect">
            <a:avLst/>
          </a:prstGeom>
          <a:noFill/>
          <a:ln>
            <a:noFill/>
          </a:ln>
        </p:spPr>
      </p:pic>
    </p:spTree>
    <p:extLst>
      <p:ext uri="{BB962C8B-B14F-4D97-AF65-F5344CB8AC3E}">
        <p14:creationId xmlns:p14="http://schemas.microsoft.com/office/powerpoint/2010/main" val="1736552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43A0A9-4CD1-4E1C-B356-14AC8350D5F8}"/>
              </a:ext>
            </a:extLst>
          </p:cNvPr>
          <p:cNvPicPr>
            <a:picLocks noChangeAspect="1"/>
          </p:cNvPicPr>
          <p:nvPr/>
        </p:nvPicPr>
        <p:blipFill>
          <a:blip r:embed="rId2"/>
          <a:stretch>
            <a:fillRect/>
          </a:stretch>
        </p:blipFill>
        <p:spPr>
          <a:xfrm>
            <a:off x="920102" y="248575"/>
            <a:ext cx="10365193" cy="6312957"/>
          </a:xfrm>
          <a:prstGeom prst="rect">
            <a:avLst/>
          </a:prstGeom>
        </p:spPr>
      </p:pic>
    </p:spTree>
    <p:extLst>
      <p:ext uri="{BB962C8B-B14F-4D97-AF65-F5344CB8AC3E}">
        <p14:creationId xmlns:p14="http://schemas.microsoft.com/office/powerpoint/2010/main" val="2645642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FF068-E480-4C20-8342-52DB00D2B2AE}"/>
              </a:ext>
            </a:extLst>
          </p:cNvPr>
          <p:cNvSpPr>
            <a:spLocks noGrp="1"/>
          </p:cNvSpPr>
          <p:nvPr>
            <p:ph type="title"/>
          </p:nvPr>
        </p:nvSpPr>
        <p:spPr>
          <a:xfrm>
            <a:off x="798443" y="1412598"/>
            <a:ext cx="10515600" cy="1325563"/>
          </a:xfrm>
        </p:spPr>
        <p:txBody>
          <a:bodyPr>
            <a:normAutofit/>
          </a:bodyPr>
          <a:lstStyle/>
          <a:p>
            <a:pPr algn="ctr"/>
            <a:r>
              <a:rPr lang="en-US" sz="8000" dirty="0"/>
              <a:t>Performance Metrics</a:t>
            </a:r>
          </a:p>
        </p:txBody>
      </p:sp>
      <p:sp>
        <p:nvSpPr>
          <p:cNvPr id="4" name="TextBox 3">
            <a:extLst>
              <a:ext uri="{FF2B5EF4-FFF2-40B4-BE49-F238E27FC236}">
                <a16:creationId xmlns:a16="http://schemas.microsoft.com/office/drawing/2014/main" id="{606EA052-97FD-4C40-9664-A1838A29F349}"/>
              </a:ext>
            </a:extLst>
          </p:cNvPr>
          <p:cNvSpPr txBox="1"/>
          <p:nvPr/>
        </p:nvSpPr>
        <p:spPr>
          <a:xfrm>
            <a:off x="2037008" y="3029709"/>
            <a:ext cx="7826438" cy="923330"/>
          </a:xfrm>
          <a:prstGeom prst="rect">
            <a:avLst/>
          </a:prstGeom>
          <a:noFill/>
        </p:spPr>
        <p:txBody>
          <a:bodyPr wrap="none" rtlCol="0">
            <a:spAutoFit/>
          </a:bodyPr>
          <a:lstStyle/>
          <a:p>
            <a:r>
              <a:rPr lang="en-US" sz="5400" dirty="0"/>
              <a:t>Qualitative vs. Quantitative</a:t>
            </a:r>
          </a:p>
        </p:txBody>
      </p:sp>
    </p:spTree>
    <p:extLst>
      <p:ext uri="{BB962C8B-B14F-4D97-AF65-F5344CB8AC3E}">
        <p14:creationId xmlns:p14="http://schemas.microsoft.com/office/powerpoint/2010/main" val="3938025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FF068-E480-4C20-8342-52DB00D2B2AE}"/>
              </a:ext>
            </a:extLst>
          </p:cNvPr>
          <p:cNvSpPr>
            <a:spLocks noGrp="1"/>
          </p:cNvSpPr>
          <p:nvPr>
            <p:ph type="title"/>
          </p:nvPr>
        </p:nvSpPr>
        <p:spPr>
          <a:xfrm>
            <a:off x="798443" y="344556"/>
            <a:ext cx="10515600" cy="1996039"/>
          </a:xfrm>
        </p:spPr>
        <p:txBody>
          <a:bodyPr>
            <a:normAutofit fontScale="90000"/>
          </a:bodyPr>
          <a:lstStyle/>
          <a:p>
            <a:pPr algn="ctr"/>
            <a:r>
              <a:rPr lang="en-US" sz="8000" dirty="0"/>
              <a:t>Qualitative</a:t>
            </a:r>
            <a:br>
              <a:rPr lang="en-US" sz="8000" dirty="0"/>
            </a:br>
            <a:r>
              <a:rPr lang="en-US" sz="8000" dirty="0"/>
              <a:t>Performance Metrics</a:t>
            </a:r>
          </a:p>
        </p:txBody>
      </p:sp>
      <p:sp>
        <p:nvSpPr>
          <p:cNvPr id="5" name="TextBox 4">
            <a:extLst>
              <a:ext uri="{FF2B5EF4-FFF2-40B4-BE49-F238E27FC236}">
                <a16:creationId xmlns:a16="http://schemas.microsoft.com/office/drawing/2014/main" id="{822DBF0A-8848-C54E-89F3-3F08CF5BA8AB}"/>
              </a:ext>
            </a:extLst>
          </p:cNvPr>
          <p:cNvSpPr txBox="1"/>
          <p:nvPr/>
        </p:nvSpPr>
        <p:spPr>
          <a:xfrm>
            <a:off x="1166191" y="3085310"/>
            <a:ext cx="10257183" cy="2554545"/>
          </a:xfrm>
          <a:prstGeom prst="rect">
            <a:avLst/>
          </a:prstGeom>
          <a:noFill/>
        </p:spPr>
        <p:txBody>
          <a:bodyPr wrap="square" rtlCol="0">
            <a:spAutoFit/>
          </a:bodyPr>
          <a:lstStyle/>
          <a:p>
            <a:pPr marL="285750" indent="-285750">
              <a:buFont typeface="Arial" panose="020B0604020202020204" pitchFamily="34" charset="0"/>
              <a:buChar char="•"/>
            </a:pPr>
            <a:r>
              <a:rPr lang="en-US" sz="3200" dirty="0"/>
              <a:t>Were the correct strains/species identified? TP</a:t>
            </a:r>
          </a:p>
          <a:p>
            <a:pPr marL="285750" indent="-285750">
              <a:buFont typeface="Arial" panose="020B0604020202020204" pitchFamily="34" charset="0"/>
              <a:buChar char="•"/>
            </a:pPr>
            <a:r>
              <a:rPr lang="en-US" sz="3200" dirty="0"/>
              <a:t>Were any incorrect species identified? FP</a:t>
            </a:r>
          </a:p>
          <a:p>
            <a:pPr marL="285750" indent="-285750">
              <a:buFont typeface="Arial" panose="020B0604020202020204" pitchFamily="34" charset="0"/>
              <a:buChar char="•"/>
            </a:pPr>
            <a:r>
              <a:rPr lang="en-US" sz="3200" dirty="0"/>
              <a:t>Were the species represented in the database (~10,000) not incorrectly called? TN</a:t>
            </a:r>
          </a:p>
          <a:p>
            <a:pPr marL="285750" indent="-285750">
              <a:buFont typeface="Arial" panose="020B0604020202020204" pitchFamily="34" charset="0"/>
              <a:buChar char="•"/>
            </a:pPr>
            <a:r>
              <a:rPr lang="en-US" sz="3200" dirty="0"/>
              <a:t>Were any strains missed?   FN</a:t>
            </a:r>
          </a:p>
        </p:txBody>
      </p:sp>
    </p:spTree>
    <p:extLst>
      <p:ext uri="{BB962C8B-B14F-4D97-AF65-F5344CB8AC3E}">
        <p14:creationId xmlns:p14="http://schemas.microsoft.com/office/powerpoint/2010/main" val="3885439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5858" y="1868896"/>
            <a:ext cx="7500714" cy="4401205"/>
          </a:xfrm>
          <a:prstGeom prst="rect">
            <a:avLst/>
          </a:prstGeom>
        </p:spPr>
        <p:txBody>
          <a:bodyPr wrap="square">
            <a:spAutoFit/>
          </a:bodyPr>
          <a:lstStyle/>
          <a:p>
            <a:pPr marL="285664" indent="-285664">
              <a:buFont typeface="Arial" charset="0"/>
              <a:buChar char="•"/>
            </a:pPr>
            <a:r>
              <a:rPr lang="en-US" sz="2000" dirty="0"/>
              <a:t>Non-regulatory federal agency within the U.S. Department of Commerce. </a:t>
            </a:r>
          </a:p>
          <a:p>
            <a:pPr marL="285664" indent="-285664">
              <a:buFont typeface="Arial" charset="0"/>
              <a:buChar char="•"/>
            </a:pPr>
            <a:endParaRPr lang="en-US" sz="2000" dirty="0"/>
          </a:p>
          <a:p>
            <a:pPr marL="285664" indent="-285664">
              <a:buFont typeface="Arial" charset="0"/>
              <a:buChar char="•"/>
            </a:pPr>
            <a:r>
              <a:rPr lang="en-US" sz="2000" dirty="0"/>
              <a:t>Located in Gaithersburg, Maryland and Boulder, Colorado</a:t>
            </a:r>
          </a:p>
          <a:p>
            <a:pPr marL="285664" indent="-285664">
              <a:buFont typeface="Arial" charset="0"/>
              <a:buChar char="•"/>
            </a:pPr>
            <a:endParaRPr lang="en-US" sz="2000" dirty="0"/>
          </a:p>
          <a:p>
            <a:pPr marL="285664" indent="-285664">
              <a:buFont typeface="Arial" charset="0"/>
              <a:buChar char="•"/>
            </a:pPr>
            <a:r>
              <a:rPr lang="en-US" sz="2000" dirty="0"/>
              <a:t>~5000 Scientists and Engineers (4 Nobel Laureates)</a:t>
            </a:r>
          </a:p>
          <a:p>
            <a:pPr marL="285664" indent="-285664">
              <a:buFont typeface="Arial" charset="0"/>
              <a:buChar char="•"/>
            </a:pPr>
            <a:endParaRPr lang="en-US" sz="2000" dirty="0"/>
          </a:p>
          <a:p>
            <a:pPr marL="285664" indent="-285664">
              <a:buFont typeface="Arial" charset="0"/>
              <a:buChar char="•"/>
            </a:pPr>
            <a:r>
              <a:rPr lang="en-US" sz="2000" dirty="0"/>
              <a:t>Founded in 1901</a:t>
            </a:r>
          </a:p>
          <a:p>
            <a:pPr marL="285664" indent="-285664">
              <a:buFont typeface="Arial" charset="0"/>
              <a:buChar char="•"/>
            </a:pPr>
            <a:endParaRPr lang="en-US" sz="2000" dirty="0"/>
          </a:p>
          <a:p>
            <a:pPr marL="285664" indent="-285664">
              <a:buFont typeface="Arial" charset="0"/>
              <a:buChar char="•"/>
            </a:pPr>
            <a:r>
              <a:rPr lang="en-US" sz="2000" dirty="0"/>
              <a:t>~$1B Annual Budget</a:t>
            </a:r>
          </a:p>
          <a:p>
            <a:pPr marL="285664" indent="-285664">
              <a:buFont typeface="Arial" charset="0"/>
              <a:buChar char="•"/>
            </a:pPr>
            <a:endParaRPr lang="en-US" sz="2000" dirty="0"/>
          </a:p>
          <a:p>
            <a:pPr marL="285664" indent="-285664">
              <a:buFont typeface="Arial" charset="0"/>
              <a:buChar char="•"/>
            </a:pPr>
            <a:r>
              <a:rPr lang="en-US" sz="2000" dirty="0"/>
              <a:t>NIST's Mission:  “To promote U.S. innovation and industrial competitiveness by advancing measurement science, standards, and technology”</a:t>
            </a:r>
          </a:p>
        </p:txBody>
      </p:sp>
      <p:pic>
        <p:nvPicPr>
          <p:cNvPr id="5122" name="Picture 2" descr="http://cloudtimes.org/wp-content/uploads/2012/05/NIST-Logo.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859" y="150080"/>
            <a:ext cx="2972409" cy="13252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3352801" y="79635"/>
            <a:ext cx="7847449" cy="1325218"/>
          </a:xfrm>
        </p:spPr>
        <p:txBody>
          <a:bodyPr>
            <a:normAutofit/>
          </a:bodyPr>
          <a:lstStyle/>
          <a:p>
            <a:pPr algn="ctr"/>
            <a:r>
              <a:rPr lang="en-US" sz="5998"/>
              <a:t>What/Who Is NIST?</a:t>
            </a:r>
          </a:p>
        </p:txBody>
      </p:sp>
      <p:pic>
        <p:nvPicPr>
          <p:cNvPr id="6" name="Picture 5">
            <a:extLst>
              <a:ext uri="{FF2B5EF4-FFF2-40B4-BE49-F238E27FC236}">
                <a16:creationId xmlns:a16="http://schemas.microsoft.com/office/drawing/2014/main" id="{3C43E3F4-91AE-4C0A-A11B-01D68D0727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7952" y="4477732"/>
            <a:ext cx="4100286" cy="2289327"/>
          </a:xfrm>
          <a:prstGeom prst="roundRect">
            <a:avLst/>
          </a:prstGeom>
          <a:ln>
            <a:solidFill>
              <a:schemeClr val="tx1"/>
            </a:solidFill>
          </a:ln>
        </p:spPr>
      </p:pic>
      <p:pic>
        <p:nvPicPr>
          <p:cNvPr id="8" name="Picture 7">
            <a:extLst>
              <a:ext uri="{FF2B5EF4-FFF2-40B4-BE49-F238E27FC236}">
                <a16:creationId xmlns:a16="http://schemas.microsoft.com/office/drawing/2014/main" id="{67951E00-54B6-4A9A-B217-05571D13E4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70793" y="1224783"/>
            <a:ext cx="4551713" cy="3056150"/>
          </a:xfrm>
          <a:prstGeom prst="roundRect">
            <a:avLst/>
          </a:prstGeom>
        </p:spPr>
      </p:pic>
    </p:spTree>
    <p:extLst>
      <p:ext uri="{BB962C8B-B14F-4D97-AF65-F5344CB8AC3E}">
        <p14:creationId xmlns:p14="http://schemas.microsoft.com/office/powerpoint/2010/main" val="141372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FF068-E480-4C20-8342-52DB00D2B2AE}"/>
              </a:ext>
            </a:extLst>
          </p:cNvPr>
          <p:cNvSpPr>
            <a:spLocks noGrp="1"/>
          </p:cNvSpPr>
          <p:nvPr>
            <p:ph type="title"/>
          </p:nvPr>
        </p:nvSpPr>
        <p:spPr>
          <a:xfrm>
            <a:off x="-92253" y="1245704"/>
            <a:ext cx="7550427" cy="1996039"/>
          </a:xfrm>
        </p:spPr>
        <p:txBody>
          <a:bodyPr>
            <a:normAutofit fontScale="90000"/>
          </a:bodyPr>
          <a:lstStyle/>
          <a:p>
            <a:pPr algn="ctr"/>
            <a:r>
              <a:rPr lang="en-US" sz="8000" dirty="0"/>
              <a:t>Qualitative</a:t>
            </a:r>
            <a:br>
              <a:rPr lang="en-US" sz="8000" dirty="0"/>
            </a:br>
            <a:r>
              <a:rPr lang="en-US" sz="8000" dirty="0"/>
              <a:t>Performance Metrics</a:t>
            </a:r>
          </a:p>
        </p:txBody>
      </p:sp>
      <p:pic>
        <p:nvPicPr>
          <p:cNvPr id="3" name="Picture 2">
            <a:extLst>
              <a:ext uri="{FF2B5EF4-FFF2-40B4-BE49-F238E27FC236}">
                <a16:creationId xmlns:a16="http://schemas.microsoft.com/office/drawing/2014/main" id="{70DE2E4A-BD49-144F-B554-E00436947BD2}"/>
              </a:ext>
            </a:extLst>
          </p:cNvPr>
          <p:cNvPicPr>
            <a:picLocks noChangeAspect="1"/>
          </p:cNvPicPr>
          <p:nvPr/>
        </p:nvPicPr>
        <p:blipFill rotWithShape="1">
          <a:blip r:embed="rId2"/>
          <a:srcRect t="17128" b="27232"/>
          <a:stretch/>
        </p:blipFill>
        <p:spPr>
          <a:xfrm>
            <a:off x="0" y="4551546"/>
            <a:ext cx="8265918" cy="1457739"/>
          </a:xfrm>
          <a:prstGeom prst="rect">
            <a:avLst/>
          </a:prstGeom>
        </p:spPr>
      </p:pic>
      <p:pic>
        <p:nvPicPr>
          <p:cNvPr id="1026" name="Picture 2" descr="https://upload.wikimedia.org/wikipedia/commons/thumb/2/26/Precisionrecall.svg/440px-Precisionrecall.svg.png">
            <a:extLst>
              <a:ext uri="{FF2B5EF4-FFF2-40B4-BE49-F238E27FC236}">
                <a16:creationId xmlns:a16="http://schemas.microsoft.com/office/drawing/2014/main" id="{32248BB8-8EE2-4140-B2EC-4048CABAB0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54395" y="69889"/>
            <a:ext cx="3720449" cy="676160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69A1974A-4D5D-BD4D-9F16-A8E6EB592259}"/>
              </a:ext>
            </a:extLst>
          </p:cNvPr>
          <p:cNvSpPr/>
          <p:nvPr/>
        </p:nvSpPr>
        <p:spPr>
          <a:xfrm>
            <a:off x="666721" y="6154613"/>
            <a:ext cx="6932475" cy="461665"/>
          </a:xfrm>
          <a:prstGeom prst="rect">
            <a:avLst/>
          </a:prstGeom>
        </p:spPr>
        <p:txBody>
          <a:bodyPr wrap="none">
            <a:spAutoFit/>
          </a:bodyPr>
          <a:lstStyle/>
          <a:p>
            <a:r>
              <a:rPr lang="en-US" sz="2400" b="1" dirty="0"/>
              <a:t>F1 score is the harmonic mean of precision and recall</a:t>
            </a:r>
          </a:p>
        </p:txBody>
      </p:sp>
    </p:spTree>
    <p:extLst>
      <p:ext uri="{BB962C8B-B14F-4D97-AF65-F5344CB8AC3E}">
        <p14:creationId xmlns:p14="http://schemas.microsoft.com/office/powerpoint/2010/main" val="27047078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AE0091F-3652-4540-A030-1C0881CBC034}"/>
              </a:ext>
            </a:extLst>
          </p:cNvPr>
          <p:cNvSpPr txBox="1"/>
          <p:nvPr/>
        </p:nvSpPr>
        <p:spPr>
          <a:xfrm>
            <a:off x="3414886" y="189948"/>
            <a:ext cx="4457887" cy="584775"/>
          </a:xfrm>
          <a:prstGeom prst="rect">
            <a:avLst/>
          </a:prstGeom>
          <a:noFill/>
        </p:spPr>
        <p:txBody>
          <a:bodyPr wrap="none" rtlCol="0">
            <a:spAutoFit/>
          </a:bodyPr>
          <a:lstStyle/>
          <a:p>
            <a:r>
              <a:rPr lang="en-US" sz="3200" dirty="0"/>
              <a:t>Genus-Level Performance</a:t>
            </a:r>
          </a:p>
        </p:txBody>
      </p:sp>
      <p:pic>
        <p:nvPicPr>
          <p:cNvPr id="2" name="Picture 1">
            <a:extLst>
              <a:ext uri="{FF2B5EF4-FFF2-40B4-BE49-F238E27FC236}">
                <a16:creationId xmlns:a16="http://schemas.microsoft.com/office/drawing/2014/main" id="{1868A0AD-968A-5449-8327-DA5147A0FB03}"/>
              </a:ext>
            </a:extLst>
          </p:cNvPr>
          <p:cNvPicPr>
            <a:picLocks noChangeAspect="1"/>
          </p:cNvPicPr>
          <p:nvPr/>
        </p:nvPicPr>
        <p:blipFill>
          <a:blip r:embed="rId2"/>
          <a:stretch>
            <a:fillRect/>
          </a:stretch>
        </p:blipFill>
        <p:spPr>
          <a:xfrm>
            <a:off x="999371" y="876323"/>
            <a:ext cx="9975476" cy="5502061"/>
          </a:xfrm>
          <a:prstGeom prst="rect">
            <a:avLst/>
          </a:prstGeom>
        </p:spPr>
      </p:pic>
    </p:spTree>
    <p:extLst>
      <p:ext uri="{BB962C8B-B14F-4D97-AF65-F5344CB8AC3E}">
        <p14:creationId xmlns:p14="http://schemas.microsoft.com/office/powerpoint/2010/main" val="3926685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5F9C7A-F351-4757-A26E-0A9FB0A923AB}"/>
              </a:ext>
            </a:extLst>
          </p:cNvPr>
          <p:cNvPicPr>
            <a:picLocks noChangeAspect="1"/>
          </p:cNvPicPr>
          <p:nvPr/>
        </p:nvPicPr>
        <p:blipFill rotWithShape="1">
          <a:blip r:embed="rId2"/>
          <a:srcRect t="7645"/>
          <a:stretch/>
        </p:blipFill>
        <p:spPr>
          <a:xfrm>
            <a:off x="608428" y="800123"/>
            <a:ext cx="10685213" cy="5468220"/>
          </a:xfrm>
          <a:prstGeom prst="rect">
            <a:avLst/>
          </a:prstGeom>
          <a:ln>
            <a:solidFill>
              <a:schemeClr val="tx1"/>
            </a:solidFill>
          </a:ln>
        </p:spPr>
      </p:pic>
      <p:sp>
        <p:nvSpPr>
          <p:cNvPr id="3" name="TextBox 2">
            <a:extLst>
              <a:ext uri="{FF2B5EF4-FFF2-40B4-BE49-F238E27FC236}">
                <a16:creationId xmlns:a16="http://schemas.microsoft.com/office/drawing/2014/main" id="{A8D2A3FB-A22E-6B48-8AC2-B8077E490113}"/>
              </a:ext>
            </a:extLst>
          </p:cNvPr>
          <p:cNvSpPr txBox="1"/>
          <p:nvPr/>
        </p:nvSpPr>
        <p:spPr>
          <a:xfrm>
            <a:off x="3629919" y="215348"/>
            <a:ext cx="4642233" cy="584775"/>
          </a:xfrm>
          <a:prstGeom prst="rect">
            <a:avLst/>
          </a:prstGeom>
          <a:noFill/>
        </p:spPr>
        <p:txBody>
          <a:bodyPr wrap="none" rtlCol="0">
            <a:spAutoFit/>
          </a:bodyPr>
          <a:lstStyle/>
          <a:p>
            <a:r>
              <a:rPr lang="en-US" sz="3200" dirty="0"/>
              <a:t>Species-Level Performance</a:t>
            </a:r>
          </a:p>
        </p:txBody>
      </p:sp>
    </p:spTree>
    <p:extLst>
      <p:ext uri="{BB962C8B-B14F-4D97-AF65-F5344CB8AC3E}">
        <p14:creationId xmlns:p14="http://schemas.microsoft.com/office/powerpoint/2010/main" val="1605479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61514C-CE6E-4555-8DD9-47B0AE70E86C}"/>
              </a:ext>
            </a:extLst>
          </p:cNvPr>
          <p:cNvPicPr>
            <a:picLocks noChangeAspect="1"/>
          </p:cNvPicPr>
          <p:nvPr/>
        </p:nvPicPr>
        <p:blipFill>
          <a:blip r:embed="rId2"/>
          <a:stretch>
            <a:fillRect/>
          </a:stretch>
        </p:blipFill>
        <p:spPr>
          <a:xfrm>
            <a:off x="912222" y="317501"/>
            <a:ext cx="10149477" cy="6311900"/>
          </a:xfrm>
          <a:prstGeom prst="rect">
            <a:avLst/>
          </a:prstGeom>
        </p:spPr>
      </p:pic>
    </p:spTree>
    <p:extLst>
      <p:ext uri="{BB962C8B-B14F-4D97-AF65-F5344CB8AC3E}">
        <p14:creationId xmlns:p14="http://schemas.microsoft.com/office/powerpoint/2010/main" val="4208854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B0839-987E-AD4D-B33A-DBC846EEDFD6}"/>
              </a:ext>
            </a:extLst>
          </p:cNvPr>
          <p:cNvSpPr>
            <a:spLocks noGrp="1"/>
          </p:cNvSpPr>
          <p:nvPr>
            <p:ph type="title"/>
          </p:nvPr>
        </p:nvSpPr>
        <p:spPr/>
        <p:txBody>
          <a:bodyPr/>
          <a:lstStyle/>
          <a:p>
            <a:r>
              <a:rPr lang="en-US" dirty="0"/>
              <a:t>False Positives</a:t>
            </a:r>
          </a:p>
        </p:txBody>
      </p:sp>
      <p:sp>
        <p:nvSpPr>
          <p:cNvPr id="3" name="Content Placeholder 2">
            <a:extLst>
              <a:ext uri="{FF2B5EF4-FFF2-40B4-BE49-F238E27FC236}">
                <a16:creationId xmlns:a16="http://schemas.microsoft.com/office/drawing/2014/main" id="{8DB6EE00-96D0-1E43-8DAB-4CF429EC1693}"/>
              </a:ext>
            </a:extLst>
          </p:cNvPr>
          <p:cNvSpPr>
            <a:spLocks noGrp="1"/>
          </p:cNvSpPr>
          <p:nvPr>
            <p:ph idx="1"/>
          </p:nvPr>
        </p:nvSpPr>
        <p:spPr>
          <a:xfrm>
            <a:off x="838199" y="1825625"/>
            <a:ext cx="10810461" cy="4641436"/>
          </a:xfrm>
        </p:spPr>
        <p:txBody>
          <a:bodyPr/>
          <a:lstStyle/>
          <a:p>
            <a:pPr marL="0" indent="0">
              <a:buNone/>
            </a:pPr>
            <a:br>
              <a:rPr lang="en-US" dirty="0"/>
            </a:br>
            <a:r>
              <a:rPr lang="en-US" dirty="0"/>
              <a:t>Suppose you ran the same sample on two separate sequencing runs with the following conditions:</a:t>
            </a:r>
          </a:p>
          <a:p>
            <a:endParaRPr lang="en-US" dirty="0"/>
          </a:p>
          <a:p>
            <a:r>
              <a:rPr lang="en-US" dirty="0"/>
              <a:t>1) 10 million reads generated for the sample</a:t>
            </a:r>
          </a:p>
          <a:p>
            <a:r>
              <a:rPr lang="en-US" dirty="0"/>
              <a:t>2) 100 million reads generated for the sample</a:t>
            </a:r>
          </a:p>
          <a:p>
            <a:endParaRPr lang="en-US" dirty="0"/>
          </a:p>
          <a:p>
            <a:r>
              <a:rPr lang="en-US" dirty="0"/>
              <a:t>Would you expect 10x as many false positives in the 2</a:t>
            </a:r>
            <a:r>
              <a:rPr lang="en-US" baseline="30000" dirty="0"/>
              <a:t>nd</a:t>
            </a:r>
            <a:r>
              <a:rPr lang="en-US" dirty="0"/>
              <a:t> run?</a:t>
            </a:r>
          </a:p>
          <a:p>
            <a:endParaRPr lang="en-US" dirty="0"/>
          </a:p>
        </p:txBody>
      </p:sp>
    </p:spTree>
    <p:extLst>
      <p:ext uri="{BB962C8B-B14F-4D97-AF65-F5344CB8AC3E}">
        <p14:creationId xmlns:p14="http://schemas.microsoft.com/office/powerpoint/2010/main" val="15634880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2095D6-F5EE-9644-8156-A89E51EC9A2D}"/>
              </a:ext>
            </a:extLst>
          </p:cNvPr>
          <p:cNvPicPr>
            <a:picLocks/>
          </p:cNvPicPr>
          <p:nvPr/>
        </p:nvPicPr>
        <p:blipFill>
          <a:blip r:embed="rId2"/>
          <a:stretch>
            <a:fillRect/>
          </a:stretch>
        </p:blipFill>
        <p:spPr>
          <a:xfrm>
            <a:off x="1113180" y="917311"/>
            <a:ext cx="9974193" cy="5675922"/>
          </a:xfrm>
          <a:prstGeom prst="rect">
            <a:avLst/>
          </a:prstGeom>
        </p:spPr>
      </p:pic>
      <p:sp>
        <p:nvSpPr>
          <p:cNvPr id="5" name="TextBox 4">
            <a:extLst>
              <a:ext uri="{FF2B5EF4-FFF2-40B4-BE49-F238E27FC236}">
                <a16:creationId xmlns:a16="http://schemas.microsoft.com/office/drawing/2014/main" id="{3E3532CB-E944-1940-95C0-8830783E24D4}"/>
              </a:ext>
            </a:extLst>
          </p:cNvPr>
          <p:cNvSpPr txBox="1"/>
          <p:nvPr/>
        </p:nvSpPr>
        <p:spPr>
          <a:xfrm>
            <a:off x="3124751" y="332536"/>
            <a:ext cx="5951053" cy="584775"/>
          </a:xfrm>
          <a:prstGeom prst="rect">
            <a:avLst/>
          </a:prstGeom>
          <a:noFill/>
        </p:spPr>
        <p:txBody>
          <a:bodyPr wrap="none" rtlCol="0">
            <a:spAutoFit/>
          </a:bodyPr>
          <a:lstStyle/>
          <a:p>
            <a:r>
              <a:rPr lang="en-US" sz="3200" dirty="0"/>
              <a:t>More Reads = More False Positives</a:t>
            </a:r>
          </a:p>
        </p:txBody>
      </p:sp>
      <p:sp>
        <p:nvSpPr>
          <p:cNvPr id="2" name="Oval 1">
            <a:extLst>
              <a:ext uri="{FF2B5EF4-FFF2-40B4-BE49-F238E27FC236}">
                <a16:creationId xmlns:a16="http://schemas.microsoft.com/office/drawing/2014/main" id="{54988157-1C76-9644-BBAD-D1753FE02B55}"/>
              </a:ext>
            </a:extLst>
          </p:cNvPr>
          <p:cNvSpPr/>
          <p:nvPr/>
        </p:nvSpPr>
        <p:spPr>
          <a:xfrm>
            <a:off x="4744277" y="3432312"/>
            <a:ext cx="1099931" cy="140473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4CA30FE-F72C-B842-916D-C14754829235}"/>
              </a:ext>
            </a:extLst>
          </p:cNvPr>
          <p:cNvSpPr txBox="1"/>
          <p:nvPr/>
        </p:nvSpPr>
        <p:spPr>
          <a:xfrm>
            <a:off x="5844208" y="3241812"/>
            <a:ext cx="1249543" cy="923330"/>
          </a:xfrm>
          <a:prstGeom prst="rect">
            <a:avLst/>
          </a:prstGeom>
          <a:noFill/>
        </p:spPr>
        <p:txBody>
          <a:bodyPr wrap="square" rtlCol="0">
            <a:spAutoFit/>
          </a:bodyPr>
          <a:lstStyle/>
          <a:p>
            <a:r>
              <a:rPr lang="en-US" dirty="0"/>
              <a:t>Low FP/read ratio</a:t>
            </a:r>
          </a:p>
        </p:txBody>
      </p:sp>
      <p:sp>
        <p:nvSpPr>
          <p:cNvPr id="6" name="Oval 5">
            <a:extLst>
              <a:ext uri="{FF2B5EF4-FFF2-40B4-BE49-F238E27FC236}">
                <a16:creationId xmlns:a16="http://schemas.microsoft.com/office/drawing/2014/main" id="{3A46123B-851A-6D4F-91CA-B68D2F6CE4A8}"/>
              </a:ext>
            </a:extLst>
          </p:cNvPr>
          <p:cNvSpPr/>
          <p:nvPr/>
        </p:nvSpPr>
        <p:spPr>
          <a:xfrm>
            <a:off x="9475305" y="3622812"/>
            <a:ext cx="1099931" cy="140473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87BE06E-CD3F-1444-8964-7E9663BB1348}"/>
              </a:ext>
            </a:extLst>
          </p:cNvPr>
          <p:cNvSpPr txBox="1"/>
          <p:nvPr/>
        </p:nvSpPr>
        <p:spPr>
          <a:xfrm>
            <a:off x="10575236" y="3432312"/>
            <a:ext cx="1249543" cy="923330"/>
          </a:xfrm>
          <a:prstGeom prst="rect">
            <a:avLst/>
          </a:prstGeom>
          <a:noFill/>
        </p:spPr>
        <p:txBody>
          <a:bodyPr wrap="square" rtlCol="0">
            <a:spAutoFit/>
          </a:bodyPr>
          <a:lstStyle/>
          <a:p>
            <a:r>
              <a:rPr lang="en-US" dirty="0"/>
              <a:t>High FP/read ratio</a:t>
            </a:r>
          </a:p>
        </p:txBody>
      </p:sp>
    </p:spTree>
    <p:extLst>
      <p:ext uri="{BB962C8B-B14F-4D97-AF65-F5344CB8AC3E}">
        <p14:creationId xmlns:p14="http://schemas.microsoft.com/office/powerpoint/2010/main" val="3759487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animBg="1"/>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BD3DC-2402-BD45-8687-455042DA03A9}"/>
              </a:ext>
            </a:extLst>
          </p:cNvPr>
          <p:cNvSpPr>
            <a:spLocks noGrp="1"/>
          </p:cNvSpPr>
          <p:nvPr>
            <p:ph type="title"/>
          </p:nvPr>
        </p:nvSpPr>
        <p:spPr>
          <a:xfrm>
            <a:off x="838199" y="3548761"/>
            <a:ext cx="10515600" cy="756755"/>
          </a:xfrm>
        </p:spPr>
        <p:txBody>
          <a:bodyPr>
            <a:normAutofit/>
          </a:bodyPr>
          <a:lstStyle/>
          <a:p>
            <a:r>
              <a:rPr lang="en-US" sz="2800" dirty="0"/>
              <a:t>Bray-Curtis as a Performance Metric for Relative Abundance</a:t>
            </a:r>
          </a:p>
        </p:txBody>
      </p:sp>
      <p:sp>
        <p:nvSpPr>
          <p:cNvPr id="5" name="Title 1">
            <a:extLst>
              <a:ext uri="{FF2B5EF4-FFF2-40B4-BE49-F238E27FC236}">
                <a16:creationId xmlns:a16="http://schemas.microsoft.com/office/drawing/2014/main" id="{5BF29890-75CA-8F4B-91BA-D0EE3BBEAFC3}"/>
              </a:ext>
            </a:extLst>
          </p:cNvPr>
          <p:cNvSpPr txBox="1">
            <a:spLocks/>
          </p:cNvSpPr>
          <p:nvPr/>
        </p:nvSpPr>
        <p:spPr>
          <a:xfrm>
            <a:off x="838199" y="222733"/>
            <a:ext cx="10515600" cy="141190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t>Quantitative Performance Metric</a:t>
            </a:r>
          </a:p>
        </p:txBody>
      </p:sp>
      <p:sp>
        <p:nvSpPr>
          <p:cNvPr id="6" name="TextBox 5">
            <a:extLst>
              <a:ext uri="{FF2B5EF4-FFF2-40B4-BE49-F238E27FC236}">
                <a16:creationId xmlns:a16="http://schemas.microsoft.com/office/drawing/2014/main" id="{AC085F1B-D9D2-5F44-BC5E-292A2F4CFA28}"/>
              </a:ext>
            </a:extLst>
          </p:cNvPr>
          <p:cNvSpPr txBox="1"/>
          <p:nvPr/>
        </p:nvSpPr>
        <p:spPr>
          <a:xfrm>
            <a:off x="838199" y="2282558"/>
            <a:ext cx="10727296" cy="954107"/>
          </a:xfrm>
          <a:prstGeom prst="rect">
            <a:avLst/>
          </a:prstGeom>
          <a:noFill/>
        </p:spPr>
        <p:txBody>
          <a:bodyPr wrap="none" rtlCol="0">
            <a:spAutoFit/>
          </a:bodyPr>
          <a:lstStyle/>
          <a:p>
            <a:pPr algn="ctr"/>
            <a:r>
              <a:rPr lang="en-US" sz="2800" dirty="0"/>
              <a:t>Is the relative abundance reported for each strain/component correct?   </a:t>
            </a:r>
          </a:p>
          <a:p>
            <a:pPr algn="ctr"/>
            <a:r>
              <a:rPr lang="en-US" sz="2800" dirty="0"/>
              <a:t>Ground Truth = 10% for each component </a:t>
            </a:r>
          </a:p>
        </p:txBody>
      </p:sp>
      <p:pic>
        <p:nvPicPr>
          <p:cNvPr id="3" name="Picture 2">
            <a:extLst>
              <a:ext uri="{FF2B5EF4-FFF2-40B4-BE49-F238E27FC236}">
                <a16:creationId xmlns:a16="http://schemas.microsoft.com/office/drawing/2014/main" id="{77494D61-F9AD-4C0D-9ACE-39490C7B1EC2}"/>
              </a:ext>
            </a:extLst>
          </p:cNvPr>
          <p:cNvPicPr>
            <a:picLocks noChangeAspect="1"/>
          </p:cNvPicPr>
          <p:nvPr/>
        </p:nvPicPr>
        <p:blipFill>
          <a:blip r:embed="rId2"/>
          <a:stretch>
            <a:fillRect/>
          </a:stretch>
        </p:blipFill>
        <p:spPr>
          <a:xfrm>
            <a:off x="7369659" y="409321"/>
            <a:ext cx="4343400" cy="6278880"/>
          </a:xfrm>
          <a:prstGeom prst="rect">
            <a:avLst/>
          </a:prstGeom>
        </p:spPr>
      </p:pic>
    </p:spTree>
    <p:extLst>
      <p:ext uri="{BB962C8B-B14F-4D97-AF65-F5344CB8AC3E}">
        <p14:creationId xmlns:p14="http://schemas.microsoft.com/office/powerpoint/2010/main" val="1671424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CDFF57-C0DA-9740-9340-283821F73E95}"/>
              </a:ext>
            </a:extLst>
          </p:cNvPr>
          <p:cNvPicPr>
            <a:picLocks noChangeAspect="1"/>
          </p:cNvPicPr>
          <p:nvPr/>
        </p:nvPicPr>
        <p:blipFill>
          <a:blip r:embed="rId2"/>
          <a:stretch>
            <a:fillRect/>
          </a:stretch>
        </p:blipFill>
        <p:spPr>
          <a:xfrm>
            <a:off x="368300" y="495300"/>
            <a:ext cx="11455400" cy="5867400"/>
          </a:xfrm>
          <a:prstGeom prst="rect">
            <a:avLst/>
          </a:prstGeom>
        </p:spPr>
      </p:pic>
      <p:sp>
        <p:nvSpPr>
          <p:cNvPr id="5" name="TextBox 4">
            <a:extLst>
              <a:ext uri="{FF2B5EF4-FFF2-40B4-BE49-F238E27FC236}">
                <a16:creationId xmlns:a16="http://schemas.microsoft.com/office/drawing/2014/main" id="{83A170F6-8E1B-C94F-B820-FC360D07FCA3}"/>
              </a:ext>
            </a:extLst>
          </p:cNvPr>
          <p:cNvSpPr txBox="1"/>
          <p:nvPr/>
        </p:nvSpPr>
        <p:spPr>
          <a:xfrm>
            <a:off x="3366053" y="33635"/>
            <a:ext cx="6422592" cy="461665"/>
          </a:xfrm>
          <a:prstGeom prst="rect">
            <a:avLst/>
          </a:prstGeom>
          <a:noFill/>
        </p:spPr>
        <p:txBody>
          <a:bodyPr wrap="none" rtlCol="0">
            <a:spAutoFit/>
          </a:bodyPr>
          <a:lstStyle/>
          <a:p>
            <a:r>
              <a:rPr lang="en-US" sz="2400" dirty="0"/>
              <a:t>Non-Euclidean Distance from Ground Truth (10%) </a:t>
            </a:r>
          </a:p>
        </p:txBody>
      </p:sp>
    </p:spTree>
    <p:extLst>
      <p:ext uri="{BB962C8B-B14F-4D97-AF65-F5344CB8AC3E}">
        <p14:creationId xmlns:p14="http://schemas.microsoft.com/office/powerpoint/2010/main" val="13920491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CDFF57-C0DA-9740-9340-283821F73E95}"/>
              </a:ext>
            </a:extLst>
          </p:cNvPr>
          <p:cNvPicPr>
            <a:picLocks noChangeAspect="1"/>
          </p:cNvPicPr>
          <p:nvPr/>
        </p:nvPicPr>
        <p:blipFill rotWithShape="1">
          <a:blip r:embed="rId2"/>
          <a:srcRect t="10505"/>
          <a:stretch/>
        </p:blipFill>
        <p:spPr>
          <a:xfrm>
            <a:off x="368300" y="495300"/>
            <a:ext cx="11455400" cy="2221395"/>
          </a:xfrm>
          <a:prstGeom prst="rect">
            <a:avLst/>
          </a:prstGeom>
        </p:spPr>
      </p:pic>
      <p:sp>
        <p:nvSpPr>
          <p:cNvPr id="5" name="TextBox 4">
            <a:extLst>
              <a:ext uri="{FF2B5EF4-FFF2-40B4-BE49-F238E27FC236}">
                <a16:creationId xmlns:a16="http://schemas.microsoft.com/office/drawing/2014/main" id="{83A170F6-8E1B-C94F-B820-FC360D07FCA3}"/>
              </a:ext>
            </a:extLst>
          </p:cNvPr>
          <p:cNvSpPr txBox="1"/>
          <p:nvPr/>
        </p:nvSpPr>
        <p:spPr>
          <a:xfrm>
            <a:off x="3366053" y="33635"/>
            <a:ext cx="6422592" cy="461665"/>
          </a:xfrm>
          <a:prstGeom prst="rect">
            <a:avLst/>
          </a:prstGeom>
          <a:noFill/>
        </p:spPr>
        <p:txBody>
          <a:bodyPr wrap="none" rtlCol="0">
            <a:spAutoFit/>
          </a:bodyPr>
          <a:lstStyle/>
          <a:p>
            <a:r>
              <a:rPr lang="en-US" sz="2400" dirty="0"/>
              <a:t>Non-Euclidean Distance from Ground Truth (10%) </a:t>
            </a:r>
          </a:p>
        </p:txBody>
      </p:sp>
      <p:pic>
        <p:nvPicPr>
          <p:cNvPr id="2" name="Picture 1">
            <a:extLst>
              <a:ext uri="{FF2B5EF4-FFF2-40B4-BE49-F238E27FC236}">
                <a16:creationId xmlns:a16="http://schemas.microsoft.com/office/drawing/2014/main" id="{54374BA8-13D1-4B9D-9FDA-033DC17AC62C}"/>
              </a:ext>
            </a:extLst>
          </p:cNvPr>
          <p:cNvPicPr>
            <a:picLocks noChangeAspect="1"/>
          </p:cNvPicPr>
          <p:nvPr/>
        </p:nvPicPr>
        <p:blipFill>
          <a:blip r:embed="rId3"/>
          <a:stretch>
            <a:fillRect/>
          </a:stretch>
        </p:blipFill>
        <p:spPr>
          <a:xfrm>
            <a:off x="525780" y="2716696"/>
            <a:ext cx="11140440" cy="3977640"/>
          </a:xfrm>
          <a:prstGeom prst="rect">
            <a:avLst/>
          </a:prstGeom>
        </p:spPr>
      </p:pic>
    </p:spTree>
    <p:extLst>
      <p:ext uri="{BB962C8B-B14F-4D97-AF65-F5344CB8AC3E}">
        <p14:creationId xmlns:p14="http://schemas.microsoft.com/office/powerpoint/2010/main" val="42617208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D9847-D1A3-3042-A3A6-0BA4B962AAAD}"/>
              </a:ext>
            </a:extLst>
          </p:cNvPr>
          <p:cNvSpPr>
            <a:spLocks noGrp="1"/>
          </p:cNvSpPr>
          <p:nvPr>
            <p:ph type="title"/>
          </p:nvPr>
        </p:nvSpPr>
        <p:spPr/>
        <p:txBody>
          <a:bodyPr/>
          <a:lstStyle/>
          <a:p>
            <a:pPr algn="ctr"/>
            <a:r>
              <a:rPr lang="en-US" dirty="0"/>
              <a:t>Current/Future Work on MVP Data</a:t>
            </a:r>
          </a:p>
        </p:txBody>
      </p:sp>
      <p:sp>
        <p:nvSpPr>
          <p:cNvPr id="3" name="Content Placeholder 2">
            <a:extLst>
              <a:ext uri="{FF2B5EF4-FFF2-40B4-BE49-F238E27FC236}">
                <a16:creationId xmlns:a16="http://schemas.microsoft.com/office/drawing/2014/main" id="{59843C62-623D-644B-9BC1-CEF44027F5A9}"/>
              </a:ext>
            </a:extLst>
          </p:cNvPr>
          <p:cNvSpPr>
            <a:spLocks noGrp="1"/>
          </p:cNvSpPr>
          <p:nvPr>
            <p:ph idx="1"/>
          </p:nvPr>
        </p:nvSpPr>
        <p:spPr/>
        <p:txBody>
          <a:bodyPr/>
          <a:lstStyle/>
          <a:p>
            <a:r>
              <a:rPr lang="en-US" dirty="0"/>
              <a:t>Multi-Factorial Analysis of Variance (ANOVA)</a:t>
            </a:r>
          </a:p>
          <a:p>
            <a:pPr lvl="1"/>
            <a:r>
              <a:rPr lang="en-US" dirty="0"/>
              <a:t>Library Preparation Technique</a:t>
            </a:r>
          </a:p>
          <a:p>
            <a:pPr lvl="1"/>
            <a:r>
              <a:rPr lang="en-US" dirty="0"/>
              <a:t>Sequencing Instrument</a:t>
            </a:r>
          </a:p>
          <a:p>
            <a:pPr lvl="1"/>
            <a:r>
              <a:rPr lang="en-US" dirty="0"/>
              <a:t>Lab/Technician</a:t>
            </a:r>
          </a:p>
          <a:p>
            <a:pPr lvl="1"/>
            <a:r>
              <a:rPr lang="en-US" dirty="0"/>
              <a:t>Read Length</a:t>
            </a:r>
          </a:p>
          <a:p>
            <a:pPr lvl="1"/>
            <a:r>
              <a:rPr lang="en-US" dirty="0"/>
              <a:t>%GC Content (quantitative variability)</a:t>
            </a:r>
          </a:p>
          <a:p>
            <a:pPr lvl="1"/>
            <a:endParaRPr lang="en-US" dirty="0"/>
          </a:p>
          <a:p>
            <a:r>
              <a:rPr lang="en-US" dirty="0"/>
              <a:t>All data will be made publicly available once we have our manuscript submitted</a:t>
            </a:r>
          </a:p>
        </p:txBody>
      </p:sp>
    </p:spTree>
    <p:extLst>
      <p:ext uri="{BB962C8B-B14F-4D97-AF65-F5344CB8AC3E}">
        <p14:creationId xmlns:p14="http://schemas.microsoft.com/office/powerpoint/2010/main" val="2427463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DD0E464-AD22-1942-AB55-4304D5A962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567" y="610468"/>
            <a:ext cx="10239821" cy="6247532"/>
          </a:xfrm>
          <a:prstGeom prst="rect">
            <a:avLst/>
          </a:prstGeom>
        </p:spPr>
      </p:pic>
      <p:sp>
        <p:nvSpPr>
          <p:cNvPr id="7" name="TextBox 6">
            <a:extLst>
              <a:ext uri="{FF2B5EF4-FFF2-40B4-BE49-F238E27FC236}">
                <a16:creationId xmlns:a16="http://schemas.microsoft.com/office/drawing/2014/main" id="{C1919315-4F45-5947-8FCC-D880F463AD7D}"/>
              </a:ext>
            </a:extLst>
          </p:cNvPr>
          <p:cNvSpPr txBox="1"/>
          <p:nvPr/>
        </p:nvSpPr>
        <p:spPr>
          <a:xfrm>
            <a:off x="3028951" y="25693"/>
            <a:ext cx="5358326" cy="584775"/>
          </a:xfrm>
          <a:prstGeom prst="rect">
            <a:avLst/>
          </a:prstGeom>
          <a:noFill/>
        </p:spPr>
        <p:txBody>
          <a:bodyPr wrap="none" rtlCol="0">
            <a:spAutoFit/>
          </a:bodyPr>
          <a:lstStyle/>
          <a:p>
            <a:r>
              <a:rPr lang="en-US" sz="3200" dirty="0"/>
              <a:t>https://</a:t>
            </a:r>
            <a:r>
              <a:rPr lang="en-US" sz="3200" dirty="0" err="1"/>
              <a:t>MicrobialStandards.org</a:t>
            </a:r>
            <a:endParaRPr lang="en-US" sz="3200" dirty="0"/>
          </a:p>
        </p:txBody>
      </p:sp>
    </p:spTree>
    <p:extLst>
      <p:ext uri="{BB962C8B-B14F-4D97-AF65-F5344CB8AC3E}">
        <p14:creationId xmlns:p14="http://schemas.microsoft.com/office/powerpoint/2010/main" val="24445334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D4729F6-31E2-384E-9EBD-72B345870E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942" y="232386"/>
            <a:ext cx="10816061" cy="6406673"/>
          </a:xfrm>
          <a:prstGeom prst="rect">
            <a:avLst/>
          </a:prstGeom>
          <a:ln>
            <a:solidFill>
              <a:schemeClr val="tx1"/>
            </a:solidFill>
          </a:ln>
        </p:spPr>
      </p:pic>
    </p:spTree>
    <p:extLst>
      <p:ext uri="{BB962C8B-B14F-4D97-AF65-F5344CB8AC3E}">
        <p14:creationId xmlns:p14="http://schemas.microsoft.com/office/powerpoint/2010/main" val="2064295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83253-B578-E14F-ABC3-1C859DE0918E}"/>
              </a:ext>
            </a:extLst>
          </p:cNvPr>
          <p:cNvSpPr>
            <a:spLocks noGrp="1"/>
          </p:cNvSpPr>
          <p:nvPr>
            <p:ph type="title"/>
          </p:nvPr>
        </p:nvSpPr>
        <p:spPr>
          <a:xfrm>
            <a:off x="895350" y="2479675"/>
            <a:ext cx="10515600" cy="1978025"/>
          </a:xfrm>
        </p:spPr>
        <p:txBody>
          <a:bodyPr>
            <a:normAutofit/>
          </a:bodyPr>
          <a:lstStyle/>
          <a:p>
            <a:pPr algn="ctr"/>
            <a:r>
              <a:rPr lang="en-US" dirty="0"/>
              <a:t>Let’s Talk Bioinformatics</a:t>
            </a:r>
            <a:br>
              <a:rPr lang="en-US" dirty="0"/>
            </a:br>
            <a:br>
              <a:rPr lang="en-US" dirty="0"/>
            </a:br>
            <a:r>
              <a:rPr lang="en-US" dirty="0"/>
              <a:t>Specifically, Metagenomic Profiling Tools..</a:t>
            </a:r>
          </a:p>
        </p:txBody>
      </p:sp>
    </p:spTree>
    <p:extLst>
      <p:ext uri="{BB962C8B-B14F-4D97-AF65-F5344CB8AC3E}">
        <p14:creationId xmlns:p14="http://schemas.microsoft.com/office/powerpoint/2010/main" val="9405676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ight Arrow 3"/>
          <p:cNvSpPr/>
          <p:nvPr/>
        </p:nvSpPr>
        <p:spPr>
          <a:xfrm>
            <a:off x="1888943" y="3445429"/>
            <a:ext cx="621717" cy="3079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5" name="TextBox 4"/>
          <p:cNvSpPr txBox="1"/>
          <p:nvPr/>
        </p:nvSpPr>
        <p:spPr>
          <a:xfrm>
            <a:off x="377520" y="2246861"/>
            <a:ext cx="1118167" cy="645995"/>
          </a:xfrm>
          <a:prstGeom prst="rect">
            <a:avLst/>
          </a:prstGeom>
          <a:noFill/>
        </p:spPr>
        <p:txBody>
          <a:bodyPr wrap="square" rtlCol="0">
            <a:spAutoFit/>
          </a:bodyPr>
          <a:lstStyle/>
          <a:p>
            <a:pPr algn="ctr"/>
            <a:r>
              <a:rPr lang="en-US" sz="1798" dirty="0"/>
              <a:t>Starting Sample</a:t>
            </a:r>
          </a:p>
        </p:txBody>
      </p:sp>
      <p:sp>
        <p:nvSpPr>
          <p:cNvPr id="7" name="TextBox 6"/>
          <p:cNvSpPr txBox="1"/>
          <p:nvPr/>
        </p:nvSpPr>
        <p:spPr>
          <a:xfrm>
            <a:off x="2623324" y="2356644"/>
            <a:ext cx="1112930" cy="369140"/>
          </a:xfrm>
          <a:prstGeom prst="rect">
            <a:avLst/>
          </a:prstGeom>
          <a:noFill/>
        </p:spPr>
        <p:txBody>
          <a:bodyPr wrap="none" rtlCol="0">
            <a:spAutoFit/>
          </a:bodyPr>
          <a:lstStyle/>
          <a:p>
            <a:r>
              <a:rPr lang="en-US" sz="1798" dirty="0"/>
              <a:t>Total DNA</a:t>
            </a:r>
          </a:p>
        </p:txBody>
      </p:sp>
      <p:sp>
        <p:nvSpPr>
          <p:cNvPr id="8" name="TextBox 7"/>
          <p:cNvSpPr txBox="1"/>
          <p:nvPr/>
        </p:nvSpPr>
        <p:spPr>
          <a:xfrm>
            <a:off x="1696289" y="2918652"/>
            <a:ext cx="1025248" cy="584471"/>
          </a:xfrm>
          <a:prstGeom prst="rect">
            <a:avLst/>
          </a:prstGeom>
          <a:noFill/>
        </p:spPr>
        <p:txBody>
          <a:bodyPr wrap="square" rtlCol="0">
            <a:spAutoFit/>
          </a:bodyPr>
          <a:lstStyle/>
          <a:p>
            <a:pPr algn="ctr"/>
            <a:r>
              <a:rPr lang="en-US" sz="1600" dirty="0"/>
              <a:t>DNA Extraction</a:t>
            </a:r>
          </a:p>
        </p:txBody>
      </p:sp>
      <p:pic>
        <p:nvPicPr>
          <p:cNvPr id="14" name="Picture 4" descr="http://4vector.com/i/free-vector-eppendorf-opened-clip-art_111147_Eppendorf_opened_clip_art_hight.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2921499" y="2813545"/>
            <a:ext cx="1053001" cy="1342125"/>
          </a:xfrm>
          <a:prstGeom prst="rect">
            <a:avLst/>
          </a:prstGeom>
          <a:noFill/>
          <a:extLst>
            <a:ext uri="{909E8E84-426E-40DD-AFC4-6F175D3DCCD1}">
              <a14:hiddenFill xmlns:a14="http://schemas.microsoft.com/office/drawing/2010/main">
                <a:solidFill>
                  <a:srgbClr val="FFFFFF"/>
                </a:solidFill>
              </a14:hiddenFill>
            </a:ext>
          </a:extLst>
        </p:spPr>
      </p:pic>
      <p:sp>
        <p:nvSpPr>
          <p:cNvPr id="19" name="Right Arrow 18"/>
          <p:cNvSpPr/>
          <p:nvPr/>
        </p:nvSpPr>
        <p:spPr>
          <a:xfrm>
            <a:off x="6718588" y="3349144"/>
            <a:ext cx="621717" cy="3079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0" name="TextBox 19"/>
          <p:cNvSpPr txBox="1"/>
          <p:nvPr/>
        </p:nvSpPr>
        <p:spPr>
          <a:xfrm>
            <a:off x="6498837" y="3057734"/>
            <a:ext cx="1025248" cy="338378"/>
          </a:xfrm>
          <a:prstGeom prst="rect">
            <a:avLst/>
          </a:prstGeom>
          <a:noFill/>
        </p:spPr>
        <p:txBody>
          <a:bodyPr wrap="square" rtlCol="0">
            <a:spAutoFit/>
          </a:bodyPr>
          <a:lstStyle/>
          <a:p>
            <a:pPr algn="ctr"/>
            <a:r>
              <a:rPr lang="en-US" sz="1600" dirty="0"/>
              <a:t>NGS</a:t>
            </a:r>
          </a:p>
        </p:txBody>
      </p:sp>
      <p:pic>
        <p:nvPicPr>
          <p:cNvPr id="21" name="Picture 6" descr="http://www.rna-seqblog.com/wp-content/uploads/2013/02/benchtop.jpg"/>
          <p:cNvPicPr>
            <a:picLocks noChangeAspect="1" noChangeArrowheads="1"/>
          </p:cNvPicPr>
          <p:nvPr/>
        </p:nvPicPr>
        <p:blipFill rotWithShape="1">
          <a:blip r:embed="rId3">
            <a:extLst>
              <a:ext uri="{28A0092B-C50C-407E-A947-70E740481C1C}">
                <a14:useLocalDpi xmlns:a14="http://schemas.microsoft.com/office/drawing/2010/main" val="0"/>
              </a:ext>
            </a:extLst>
          </a:blip>
          <a:srcRect l="49037" r="-2900"/>
          <a:stretch/>
        </p:blipFill>
        <p:spPr bwMode="auto">
          <a:xfrm>
            <a:off x="7440276" y="2490003"/>
            <a:ext cx="2132149" cy="1975396"/>
          </a:xfrm>
          <a:prstGeom prst="rect">
            <a:avLst/>
          </a:prstGeom>
          <a:noFill/>
          <a:extLst>
            <a:ext uri="{909E8E84-426E-40DD-AFC4-6F175D3DCCD1}">
              <a14:hiddenFill xmlns:a14="http://schemas.microsoft.com/office/drawing/2010/main">
                <a:solidFill>
                  <a:srgbClr val="FFFFFF"/>
                </a:solidFill>
              </a14:hiddenFill>
            </a:ext>
          </a:extLst>
        </p:spPr>
      </p:pic>
      <p:sp>
        <p:nvSpPr>
          <p:cNvPr id="22" name="Right Arrow 21"/>
          <p:cNvSpPr/>
          <p:nvPr/>
        </p:nvSpPr>
        <p:spPr>
          <a:xfrm>
            <a:off x="9535834" y="3339590"/>
            <a:ext cx="621717" cy="3079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3" name="TextBox 22"/>
          <p:cNvSpPr txBox="1"/>
          <p:nvPr/>
        </p:nvSpPr>
        <p:spPr>
          <a:xfrm>
            <a:off x="9141459" y="3041696"/>
            <a:ext cx="1376428" cy="338378"/>
          </a:xfrm>
          <a:prstGeom prst="rect">
            <a:avLst/>
          </a:prstGeom>
          <a:noFill/>
        </p:spPr>
        <p:txBody>
          <a:bodyPr wrap="square" rtlCol="0">
            <a:spAutoFit/>
          </a:bodyPr>
          <a:lstStyle/>
          <a:p>
            <a:pPr algn="ctr"/>
            <a:r>
              <a:rPr lang="en-US" sz="1600" dirty="0"/>
              <a:t>Bioinformatics</a:t>
            </a:r>
          </a:p>
        </p:txBody>
      </p:sp>
      <p:pic>
        <p:nvPicPr>
          <p:cNvPr id="2054" name="Picture 6" descr="http://www.med.unc.edu/cfpulmcenter/images/collaborative-figures/Figure%2022.png"/>
          <p:cNvPicPr>
            <a:picLocks noChangeAspect="1" noChangeArrowheads="1"/>
          </p:cNvPicPr>
          <p:nvPr/>
        </p:nvPicPr>
        <p:blipFill rotWithShape="1">
          <a:blip r:embed="rId4">
            <a:extLst>
              <a:ext uri="{28A0092B-C50C-407E-A947-70E740481C1C}">
                <a14:useLocalDpi xmlns:a14="http://schemas.microsoft.com/office/drawing/2010/main" val="0"/>
              </a:ext>
            </a:extLst>
          </a:blip>
          <a:srcRect l="1842" t="28765" r="50306" b="3549"/>
          <a:stretch/>
        </p:blipFill>
        <p:spPr bwMode="auto">
          <a:xfrm>
            <a:off x="10480010" y="2559538"/>
            <a:ext cx="1676109" cy="177209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61428" y="4450225"/>
            <a:ext cx="2256283" cy="953859"/>
          </a:xfrm>
          <a:prstGeom prst="rect">
            <a:avLst/>
          </a:prstGeom>
          <a:noFill/>
        </p:spPr>
        <p:txBody>
          <a:bodyPr wrap="square" rtlCol="0">
            <a:spAutoFit/>
          </a:bodyPr>
          <a:lstStyle/>
          <a:p>
            <a:pPr algn="ctr"/>
            <a:r>
              <a:rPr lang="en-US" sz="1400" dirty="0"/>
              <a:t>Sample Handling:</a:t>
            </a:r>
          </a:p>
          <a:p>
            <a:pPr marL="285664" indent="-285664" algn="ctr">
              <a:buFont typeface="Arial" panose="020B0604020202020204" pitchFamily="34" charset="0"/>
              <a:buChar char="•"/>
            </a:pPr>
            <a:r>
              <a:rPr lang="en-US" sz="1400" dirty="0"/>
              <a:t>Isolation</a:t>
            </a:r>
          </a:p>
          <a:p>
            <a:pPr marL="285664" indent="-285664" algn="ctr">
              <a:buFont typeface="Arial" panose="020B0604020202020204" pitchFamily="34" charset="0"/>
              <a:buChar char="•"/>
            </a:pPr>
            <a:r>
              <a:rPr lang="en-US" sz="1400" dirty="0"/>
              <a:t>Storage</a:t>
            </a:r>
          </a:p>
          <a:p>
            <a:pPr marL="285664" indent="-285664" algn="ctr">
              <a:buFont typeface="Arial" panose="020B0604020202020204" pitchFamily="34" charset="0"/>
              <a:buChar char="•"/>
            </a:pPr>
            <a:r>
              <a:rPr lang="en-US" sz="1400" dirty="0"/>
              <a:t>Shipping</a:t>
            </a:r>
          </a:p>
        </p:txBody>
      </p:sp>
      <p:sp>
        <p:nvSpPr>
          <p:cNvPr id="24" name="TextBox 23"/>
          <p:cNvSpPr txBox="1"/>
          <p:nvPr/>
        </p:nvSpPr>
        <p:spPr>
          <a:xfrm>
            <a:off x="1888943" y="4412153"/>
            <a:ext cx="2512127" cy="1938487"/>
          </a:xfrm>
          <a:prstGeom prst="rect">
            <a:avLst/>
          </a:prstGeom>
          <a:noFill/>
        </p:spPr>
        <p:txBody>
          <a:bodyPr wrap="square" rtlCol="0">
            <a:spAutoFit/>
          </a:bodyPr>
          <a:lstStyle/>
          <a:p>
            <a:r>
              <a:rPr lang="en-US" sz="1200" dirty="0"/>
              <a:t>DNA Extraction Efficiency:</a:t>
            </a:r>
          </a:p>
          <a:p>
            <a:endParaRPr lang="en-US" sz="1200" dirty="0"/>
          </a:p>
          <a:p>
            <a:pPr marL="285664" indent="-285664">
              <a:buFont typeface="Arial" panose="020B0604020202020204" pitchFamily="34" charset="0"/>
              <a:buChar char="•"/>
            </a:pPr>
            <a:r>
              <a:rPr lang="en-US" sz="1200" dirty="0"/>
              <a:t>Different Extraction Efficiencies from Different Cell Types.</a:t>
            </a:r>
          </a:p>
          <a:p>
            <a:pPr marL="285664" indent="-285664">
              <a:buFont typeface="Arial" panose="020B0604020202020204" pitchFamily="34" charset="0"/>
              <a:buChar char="•"/>
            </a:pPr>
            <a:endParaRPr lang="en-US" sz="1200" dirty="0"/>
          </a:p>
          <a:p>
            <a:pPr marL="285664" indent="-285664">
              <a:buFont typeface="Arial" panose="020B0604020202020204" pitchFamily="34" charset="0"/>
              <a:buChar char="•"/>
            </a:pPr>
            <a:r>
              <a:rPr lang="en-US" sz="1200" dirty="0"/>
              <a:t>Different DNA Extraction Methods (bead beating vs. enzymatic vs. </a:t>
            </a:r>
            <a:r>
              <a:rPr lang="en-US" sz="1200" dirty="0" err="1"/>
              <a:t>chaotropic</a:t>
            </a:r>
            <a:r>
              <a:rPr lang="en-US" sz="1200" dirty="0"/>
              <a:t>, etc.)</a:t>
            </a:r>
          </a:p>
          <a:p>
            <a:pPr marL="285664" indent="-285664">
              <a:buFont typeface="Arial" panose="020B0604020202020204" pitchFamily="34" charset="0"/>
              <a:buChar char="•"/>
            </a:pPr>
            <a:endParaRPr lang="en-US" sz="1200" dirty="0"/>
          </a:p>
          <a:p>
            <a:pPr marL="285664" indent="-285664">
              <a:buFont typeface="Arial" panose="020B0604020202020204" pitchFamily="34" charset="0"/>
              <a:buChar char="•"/>
            </a:pPr>
            <a:r>
              <a:rPr lang="en-US" sz="1200" dirty="0"/>
              <a:t>Extracellular Matrix “Goop”</a:t>
            </a:r>
          </a:p>
        </p:txBody>
      </p:sp>
      <p:sp>
        <p:nvSpPr>
          <p:cNvPr id="26" name="TextBox 25"/>
          <p:cNvSpPr txBox="1"/>
          <p:nvPr/>
        </p:nvSpPr>
        <p:spPr>
          <a:xfrm>
            <a:off x="7531392" y="4612609"/>
            <a:ext cx="2256283" cy="1076657"/>
          </a:xfrm>
          <a:prstGeom prst="rect">
            <a:avLst/>
          </a:prstGeom>
          <a:noFill/>
        </p:spPr>
        <p:txBody>
          <a:bodyPr wrap="square" rtlCol="0">
            <a:spAutoFit/>
          </a:bodyPr>
          <a:lstStyle/>
          <a:p>
            <a:pPr algn="ctr"/>
            <a:r>
              <a:rPr lang="en-US" sz="1600" dirty="0"/>
              <a:t>Next-Gen Sequencing:</a:t>
            </a:r>
          </a:p>
          <a:p>
            <a:pPr algn="ctr"/>
            <a:r>
              <a:rPr lang="en-US" sz="1600" dirty="0"/>
              <a:t>Different Platforms Exist.    Each With Inherent Biases</a:t>
            </a:r>
          </a:p>
        </p:txBody>
      </p:sp>
      <p:sp>
        <p:nvSpPr>
          <p:cNvPr id="27" name="TextBox 26"/>
          <p:cNvSpPr txBox="1"/>
          <p:nvPr/>
        </p:nvSpPr>
        <p:spPr>
          <a:xfrm>
            <a:off x="9960266" y="4535704"/>
            <a:ext cx="2195852" cy="1814936"/>
          </a:xfrm>
          <a:prstGeom prst="rect">
            <a:avLst/>
          </a:prstGeom>
          <a:noFill/>
        </p:spPr>
        <p:txBody>
          <a:bodyPr wrap="square" rtlCol="0">
            <a:spAutoFit/>
          </a:bodyPr>
          <a:lstStyle/>
          <a:p>
            <a:pPr algn="ctr"/>
            <a:r>
              <a:rPr lang="en-US" sz="1600" dirty="0"/>
              <a:t>Bioinformatic Interpretation of the NGS Data:</a:t>
            </a:r>
          </a:p>
          <a:p>
            <a:pPr algn="ctr"/>
            <a:r>
              <a:rPr lang="en-US" sz="1600" dirty="0"/>
              <a:t>Different Bioinformaticists Analyze and Interpret the Data Differently</a:t>
            </a:r>
          </a:p>
        </p:txBody>
      </p:sp>
      <p:sp>
        <p:nvSpPr>
          <p:cNvPr id="10" name="TextBox 9"/>
          <p:cNvSpPr txBox="1"/>
          <p:nvPr/>
        </p:nvSpPr>
        <p:spPr>
          <a:xfrm>
            <a:off x="936893" y="295016"/>
            <a:ext cx="10596808" cy="923090"/>
          </a:xfrm>
          <a:prstGeom prst="rect">
            <a:avLst/>
          </a:prstGeom>
          <a:noFill/>
        </p:spPr>
        <p:txBody>
          <a:bodyPr wrap="none" rtlCol="0">
            <a:spAutoFit/>
          </a:bodyPr>
          <a:lstStyle/>
          <a:p>
            <a:pPr algn="ctr"/>
            <a:r>
              <a:rPr lang="en-US" sz="5398" dirty="0"/>
              <a:t>Bias in Metagenomic Measurements </a:t>
            </a:r>
          </a:p>
        </p:txBody>
      </p:sp>
      <p:sp>
        <p:nvSpPr>
          <p:cNvPr id="32" name="Right Arrow 14"/>
          <p:cNvSpPr/>
          <p:nvPr/>
        </p:nvSpPr>
        <p:spPr>
          <a:xfrm>
            <a:off x="4347391" y="3548717"/>
            <a:ext cx="621717" cy="3020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33" name="TextBox 32"/>
          <p:cNvSpPr txBox="1"/>
          <p:nvPr/>
        </p:nvSpPr>
        <p:spPr>
          <a:xfrm>
            <a:off x="3919209" y="3009695"/>
            <a:ext cx="1531849" cy="584623"/>
          </a:xfrm>
          <a:prstGeom prst="rect">
            <a:avLst/>
          </a:prstGeom>
          <a:noFill/>
        </p:spPr>
        <p:txBody>
          <a:bodyPr wrap="square" rtlCol="0">
            <a:spAutoFit/>
          </a:bodyPr>
          <a:lstStyle/>
          <a:p>
            <a:pPr algn="ctr"/>
            <a:r>
              <a:rPr lang="en-US" sz="1600" dirty="0"/>
              <a:t>Shotgun Metagenomics</a:t>
            </a:r>
          </a:p>
        </p:txBody>
      </p:sp>
      <p:pic>
        <p:nvPicPr>
          <p:cNvPr id="34" name="Picture 33"/>
          <p:cNvPicPr>
            <a:picLocks noChangeAspect="1"/>
          </p:cNvPicPr>
          <p:nvPr/>
        </p:nvPicPr>
        <p:blipFill rotWithShape="1">
          <a:blip r:embed="rId5"/>
          <a:srcRect t="19882" b="31247"/>
          <a:stretch/>
        </p:blipFill>
        <p:spPr>
          <a:xfrm>
            <a:off x="5209889" y="3099601"/>
            <a:ext cx="1369688" cy="951287"/>
          </a:xfrm>
          <a:prstGeom prst="rect">
            <a:avLst/>
          </a:prstGeom>
        </p:spPr>
      </p:pic>
      <p:sp>
        <p:nvSpPr>
          <p:cNvPr id="9" name="TextBox 8"/>
          <p:cNvSpPr txBox="1"/>
          <p:nvPr/>
        </p:nvSpPr>
        <p:spPr>
          <a:xfrm>
            <a:off x="5444471" y="2855105"/>
            <a:ext cx="913025" cy="276927"/>
          </a:xfrm>
          <a:prstGeom prst="rect">
            <a:avLst/>
          </a:prstGeom>
          <a:noFill/>
        </p:spPr>
        <p:txBody>
          <a:bodyPr wrap="none" rtlCol="0">
            <a:spAutoFit/>
          </a:bodyPr>
          <a:lstStyle/>
          <a:p>
            <a:r>
              <a:rPr lang="en-US" sz="1200" dirty="0"/>
              <a:t>NGS Library</a:t>
            </a:r>
          </a:p>
        </p:txBody>
      </p:sp>
      <p:sp>
        <p:nvSpPr>
          <p:cNvPr id="35" name="TextBox 34"/>
          <p:cNvSpPr txBox="1"/>
          <p:nvPr/>
        </p:nvSpPr>
        <p:spPr>
          <a:xfrm>
            <a:off x="5069079" y="4089111"/>
            <a:ext cx="1651304" cy="1015399"/>
          </a:xfrm>
          <a:prstGeom prst="rect">
            <a:avLst/>
          </a:prstGeom>
          <a:noFill/>
        </p:spPr>
        <p:txBody>
          <a:bodyPr wrap="none" rtlCol="0">
            <a:spAutoFit/>
          </a:bodyPr>
          <a:lstStyle/>
          <a:p>
            <a:pPr marL="171399" indent="-171399" algn="ctr">
              <a:buFont typeface="Arial" panose="020B0604020202020204" pitchFamily="34" charset="0"/>
              <a:buChar char="•"/>
            </a:pPr>
            <a:r>
              <a:rPr lang="en-US" sz="1200" dirty="0"/>
              <a:t>Transposon</a:t>
            </a:r>
          </a:p>
          <a:p>
            <a:pPr marL="171399" indent="-171399" algn="ctr">
              <a:buFont typeface="Arial" panose="020B0604020202020204" pitchFamily="34" charset="0"/>
              <a:buChar char="•"/>
            </a:pPr>
            <a:r>
              <a:rPr lang="en-US" sz="1200" dirty="0"/>
              <a:t>Mechanical Shearing</a:t>
            </a:r>
          </a:p>
          <a:p>
            <a:pPr marL="171399" indent="-171399" algn="ctr">
              <a:buFont typeface="Arial" panose="020B0604020202020204" pitchFamily="34" charset="0"/>
              <a:buChar char="•"/>
            </a:pPr>
            <a:r>
              <a:rPr lang="en-US" sz="1200" dirty="0"/>
              <a:t>Nuclease</a:t>
            </a:r>
          </a:p>
          <a:p>
            <a:pPr marL="171399" indent="-171399" algn="ctr">
              <a:buFont typeface="Arial" panose="020B0604020202020204" pitchFamily="34" charset="0"/>
              <a:buChar char="•"/>
            </a:pPr>
            <a:r>
              <a:rPr lang="en-US" sz="1200" dirty="0"/>
              <a:t>Adapter Ligation</a:t>
            </a:r>
          </a:p>
          <a:p>
            <a:pPr marL="171399" indent="-171399" algn="ctr">
              <a:buFont typeface="Arial" panose="020B0604020202020204" pitchFamily="34" charset="0"/>
              <a:buChar char="•"/>
            </a:pPr>
            <a:r>
              <a:rPr lang="en-US" sz="1200" dirty="0"/>
              <a:t>PCR-Bias</a:t>
            </a:r>
          </a:p>
        </p:txBody>
      </p:sp>
      <p:pic>
        <p:nvPicPr>
          <p:cNvPr id="11" name="Picture 10">
            <a:extLst>
              <a:ext uri="{FF2B5EF4-FFF2-40B4-BE49-F238E27FC236}">
                <a16:creationId xmlns:a16="http://schemas.microsoft.com/office/drawing/2014/main" id="{8888956B-2085-4BA6-9A72-53E94E10297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9515" y="2886640"/>
            <a:ext cx="853970" cy="1444994"/>
          </a:xfrm>
          <a:prstGeom prst="rect">
            <a:avLst/>
          </a:prstGeom>
        </p:spPr>
      </p:pic>
      <p:sp>
        <p:nvSpPr>
          <p:cNvPr id="2" name="Oval 1">
            <a:extLst>
              <a:ext uri="{FF2B5EF4-FFF2-40B4-BE49-F238E27FC236}">
                <a16:creationId xmlns:a16="http://schemas.microsoft.com/office/drawing/2014/main" id="{7A5B7570-6947-4817-96AE-6DD1EBADF712}"/>
              </a:ext>
            </a:extLst>
          </p:cNvPr>
          <p:cNvSpPr/>
          <p:nvPr/>
        </p:nvSpPr>
        <p:spPr>
          <a:xfrm>
            <a:off x="9141459" y="1830161"/>
            <a:ext cx="3134205" cy="4441453"/>
          </a:xfrm>
          <a:prstGeom prst="ellipse">
            <a:avLst/>
          </a:prstGeom>
          <a:solidFill>
            <a:srgbClr val="FFFF00">
              <a:alpha val="2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19947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E54BD109-1D6A-664D-BEA3-8A87757DDD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549" y="2424766"/>
            <a:ext cx="3533776" cy="285843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database ncbi">
            <a:extLst>
              <a:ext uri="{FF2B5EF4-FFF2-40B4-BE49-F238E27FC236}">
                <a16:creationId xmlns:a16="http://schemas.microsoft.com/office/drawing/2014/main" id="{B59CEC19-BBF0-A845-B8C6-D92CF86861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6003" y="2134198"/>
            <a:ext cx="2036763" cy="343956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www.med.unc.edu/cfpulmcenter/images/collaborative-figures/Figure%2022.png">
            <a:extLst>
              <a:ext uri="{FF2B5EF4-FFF2-40B4-BE49-F238E27FC236}">
                <a16:creationId xmlns:a16="http://schemas.microsoft.com/office/drawing/2014/main" id="{A27F7C58-340C-A84D-BCFE-F745045DB09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42" t="28764" r="50306" b="15228"/>
          <a:stretch/>
        </p:blipFill>
        <p:spPr bwMode="auto">
          <a:xfrm>
            <a:off x="7965444" y="2028825"/>
            <a:ext cx="3840250" cy="3359604"/>
          </a:xfrm>
          <a:prstGeom prst="rect">
            <a:avLst/>
          </a:prstGeom>
          <a:noFill/>
          <a:extLst>
            <a:ext uri="{909E8E84-426E-40DD-AFC4-6F175D3DCCD1}">
              <a14:hiddenFill xmlns:a14="http://schemas.microsoft.com/office/drawing/2010/main">
                <a:solidFill>
                  <a:srgbClr val="FFFFFF"/>
                </a:solidFill>
              </a14:hiddenFill>
            </a:ext>
          </a:extLst>
        </p:spPr>
      </p:pic>
      <p:sp>
        <p:nvSpPr>
          <p:cNvPr id="4" name="Notched Right Arrow 3">
            <a:extLst>
              <a:ext uri="{FF2B5EF4-FFF2-40B4-BE49-F238E27FC236}">
                <a16:creationId xmlns:a16="http://schemas.microsoft.com/office/drawing/2014/main" id="{3F473AE0-5581-9D46-80FB-CD95404E7615}"/>
              </a:ext>
            </a:extLst>
          </p:cNvPr>
          <p:cNvSpPr/>
          <p:nvPr/>
        </p:nvSpPr>
        <p:spPr>
          <a:xfrm>
            <a:off x="7065810" y="3258811"/>
            <a:ext cx="899634" cy="800100"/>
          </a:xfrm>
          <a:prstGeom prst="notched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ross 4">
            <a:extLst>
              <a:ext uri="{FF2B5EF4-FFF2-40B4-BE49-F238E27FC236}">
                <a16:creationId xmlns:a16="http://schemas.microsoft.com/office/drawing/2014/main" id="{3FB629D3-8FC1-9C4E-AC3D-0CC602195B59}"/>
              </a:ext>
            </a:extLst>
          </p:cNvPr>
          <p:cNvSpPr/>
          <p:nvPr/>
        </p:nvSpPr>
        <p:spPr>
          <a:xfrm>
            <a:off x="4075514" y="3661871"/>
            <a:ext cx="414338" cy="384220"/>
          </a:xfrm>
          <a:prstGeom prst="plus">
            <a:avLst>
              <a:gd name="adj" fmla="val 4348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476D1E2-E419-BD45-9CFC-AEDD124A665A}"/>
              </a:ext>
            </a:extLst>
          </p:cNvPr>
          <p:cNvSpPr txBox="1"/>
          <p:nvPr/>
        </p:nvSpPr>
        <p:spPr>
          <a:xfrm>
            <a:off x="1355909" y="705505"/>
            <a:ext cx="9376798" cy="523220"/>
          </a:xfrm>
          <a:prstGeom prst="rect">
            <a:avLst/>
          </a:prstGeom>
          <a:noFill/>
        </p:spPr>
        <p:txBody>
          <a:bodyPr wrap="none" rtlCol="0">
            <a:spAutoFit/>
          </a:bodyPr>
          <a:lstStyle/>
          <a:p>
            <a:r>
              <a:rPr lang="en-US" sz="2800" dirty="0"/>
              <a:t>All Metagenomic Profiling Tools Do Something Similar to This….</a:t>
            </a:r>
          </a:p>
        </p:txBody>
      </p:sp>
    </p:spTree>
    <p:extLst>
      <p:ext uri="{BB962C8B-B14F-4D97-AF65-F5344CB8AC3E}">
        <p14:creationId xmlns:p14="http://schemas.microsoft.com/office/powerpoint/2010/main" val="12897753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09102-9FE4-4C8E-A563-4C25978897F7}"/>
              </a:ext>
            </a:extLst>
          </p:cNvPr>
          <p:cNvSpPr>
            <a:spLocks noGrp="1"/>
          </p:cNvSpPr>
          <p:nvPr>
            <p:ph type="title"/>
          </p:nvPr>
        </p:nvSpPr>
        <p:spPr>
          <a:xfrm>
            <a:off x="97971" y="242609"/>
            <a:ext cx="11767457" cy="1325563"/>
          </a:xfrm>
        </p:spPr>
        <p:txBody>
          <a:bodyPr/>
          <a:lstStyle/>
          <a:p>
            <a:pPr algn="ctr"/>
            <a:r>
              <a:rPr lang="en-US" dirty="0"/>
              <a:t>How Comprehensive are our Reference Databases?</a:t>
            </a:r>
          </a:p>
        </p:txBody>
      </p:sp>
      <p:sp>
        <p:nvSpPr>
          <p:cNvPr id="3" name="Content Placeholder 2">
            <a:extLst>
              <a:ext uri="{FF2B5EF4-FFF2-40B4-BE49-F238E27FC236}">
                <a16:creationId xmlns:a16="http://schemas.microsoft.com/office/drawing/2014/main" id="{388CC770-681F-4CC2-85B7-52BB1C3AA061}"/>
              </a:ext>
            </a:extLst>
          </p:cNvPr>
          <p:cNvSpPr>
            <a:spLocks noGrp="1"/>
          </p:cNvSpPr>
          <p:nvPr>
            <p:ph idx="1"/>
          </p:nvPr>
        </p:nvSpPr>
        <p:spPr>
          <a:xfrm>
            <a:off x="849086" y="1568172"/>
            <a:ext cx="10515600" cy="4876171"/>
          </a:xfrm>
        </p:spPr>
        <p:txBody>
          <a:bodyPr>
            <a:normAutofit lnSpcReduction="10000"/>
          </a:bodyPr>
          <a:lstStyle/>
          <a:p>
            <a:r>
              <a:rPr lang="en-US" dirty="0"/>
              <a:t>We can only “see” what is in our reference databases</a:t>
            </a:r>
          </a:p>
          <a:p>
            <a:endParaRPr lang="en-US" dirty="0"/>
          </a:p>
          <a:p>
            <a:r>
              <a:rPr lang="en-US" dirty="0"/>
              <a:t>So, how representative are the reference databases?</a:t>
            </a:r>
          </a:p>
          <a:p>
            <a:endParaRPr lang="en-US" dirty="0"/>
          </a:p>
          <a:p>
            <a:r>
              <a:rPr lang="en-US" dirty="0"/>
              <a:t>Currently, we have genome sequence data for ~35,000 different species in NCBI (~25,000 microbial species)</a:t>
            </a:r>
          </a:p>
          <a:p>
            <a:endParaRPr lang="en-US" dirty="0"/>
          </a:p>
          <a:p>
            <a:r>
              <a:rPr lang="en-US" dirty="0"/>
              <a:t>Need to know how many different species exist on earth..</a:t>
            </a:r>
          </a:p>
          <a:p>
            <a:endParaRPr lang="en-US" dirty="0"/>
          </a:p>
          <a:p>
            <a:r>
              <a:rPr lang="en-US" dirty="0"/>
              <a:t>Any guesses?</a:t>
            </a:r>
          </a:p>
          <a:p>
            <a:endParaRPr lang="en-US" dirty="0"/>
          </a:p>
          <a:p>
            <a:endParaRPr lang="en-US" dirty="0"/>
          </a:p>
        </p:txBody>
      </p:sp>
    </p:spTree>
    <p:extLst>
      <p:ext uri="{BB962C8B-B14F-4D97-AF65-F5344CB8AC3E}">
        <p14:creationId xmlns:p14="http://schemas.microsoft.com/office/powerpoint/2010/main" val="7533846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09102-9FE4-4C8E-A563-4C25978897F7}"/>
              </a:ext>
            </a:extLst>
          </p:cNvPr>
          <p:cNvSpPr>
            <a:spLocks noGrp="1"/>
          </p:cNvSpPr>
          <p:nvPr>
            <p:ph type="title"/>
          </p:nvPr>
        </p:nvSpPr>
        <p:spPr/>
        <p:txBody>
          <a:bodyPr/>
          <a:lstStyle/>
          <a:p>
            <a:pPr algn="ctr"/>
            <a:r>
              <a:rPr lang="en-US" dirty="0"/>
              <a:t>Reference Genome Databases</a:t>
            </a:r>
          </a:p>
        </p:txBody>
      </p:sp>
      <p:sp>
        <p:nvSpPr>
          <p:cNvPr id="3" name="Content Placeholder 2">
            <a:extLst>
              <a:ext uri="{FF2B5EF4-FFF2-40B4-BE49-F238E27FC236}">
                <a16:creationId xmlns:a16="http://schemas.microsoft.com/office/drawing/2014/main" id="{388CC770-681F-4CC2-85B7-52BB1C3AA061}"/>
              </a:ext>
            </a:extLst>
          </p:cNvPr>
          <p:cNvSpPr>
            <a:spLocks noGrp="1"/>
          </p:cNvSpPr>
          <p:nvPr>
            <p:ph idx="1"/>
          </p:nvPr>
        </p:nvSpPr>
        <p:spPr>
          <a:xfrm>
            <a:off x="838200" y="1568172"/>
            <a:ext cx="10515600" cy="4351338"/>
          </a:xfrm>
        </p:spPr>
        <p:txBody>
          <a:bodyPr/>
          <a:lstStyle/>
          <a:p>
            <a:endParaRPr lang="en-US" dirty="0"/>
          </a:p>
          <a:p>
            <a:r>
              <a:rPr lang="en-US" dirty="0"/>
              <a:t>Recent estimates of the number of species on Earth range from </a:t>
            </a:r>
            <a:r>
              <a:rPr lang="en-US" sz="4400" dirty="0"/>
              <a:t>3.6x10</a:t>
            </a:r>
            <a:r>
              <a:rPr lang="en-US" sz="4400" baseline="30000" dirty="0"/>
              <a:t>4 </a:t>
            </a:r>
            <a:r>
              <a:rPr lang="en-US" sz="4400" dirty="0"/>
              <a:t>   to     1x10</a:t>
            </a:r>
            <a:r>
              <a:rPr lang="en-US" sz="4400" baseline="30000" dirty="0"/>
              <a:t>12</a:t>
            </a:r>
          </a:p>
          <a:p>
            <a:endParaRPr lang="en-US" baseline="30000" dirty="0"/>
          </a:p>
          <a:p>
            <a:r>
              <a:rPr lang="en-US" sz="4000" dirty="0">
                <a:solidFill>
                  <a:srgbClr val="FF0000"/>
                </a:solidFill>
              </a:rPr>
              <a:t>So our current databases represent anywhere from 99% to 0.0001% of all species on Earth</a:t>
            </a:r>
          </a:p>
        </p:txBody>
      </p:sp>
      <p:pic>
        <p:nvPicPr>
          <p:cNvPr id="1026" name="Picture 2" descr="Related image">
            <a:extLst>
              <a:ext uri="{FF2B5EF4-FFF2-40B4-BE49-F238E27FC236}">
                <a16:creationId xmlns:a16="http://schemas.microsoft.com/office/drawing/2014/main" id="{CA834882-B365-2E40-A933-BB45DF4055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2784" y="5171482"/>
            <a:ext cx="2374692" cy="1496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11044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F97EB-C0A2-4761-81EC-353C602DBBCA}"/>
              </a:ext>
            </a:extLst>
          </p:cNvPr>
          <p:cNvSpPr>
            <a:spLocks noGrp="1"/>
          </p:cNvSpPr>
          <p:nvPr>
            <p:ph type="title"/>
          </p:nvPr>
        </p:nvSpPr>
        <p:spPr/>
        <p:txBody>
          <a:bodyPr/>
          <a:lstStyle/>
          <a:p>
            <a:pPr algn="ctr"/>
            <a:r>
              <a:rPr lang="en-US" dirty="0"/>
              <a:t>Bioinformatic Tools</a:t>
            </a:r>
          </a:p>
        </p:txBody>
      </p:sp>
      <p:sp>
        <p:nvSpPr>
          <p:cNvPr id="3" name="Content Placeholder 2">
            <a:extLst>
              <a:ext uri="{FF2B5EF4-FFF2-40B4-BE49-F238E27FC236}">
                <a16:creationId xmlns:a16="http://schemas.microsoft.com/office/drawing/2014/main" id="{2E270FD3-C62D-4380-A79A-91696AB93E8F}"/>
              </a:ext>
            </a:extLst>
          </p:cNvPr>
          <p:cNvSpPr>
            <a:spLocks noGrp="1"/>
          </p:cNvSpPr>
          <p:nvPr>
            <p:ph idx="1"/>
          </p:nvPr>
        </p:nvSpPr>
        <p:spPr/>
        <p:txBody>
          <a:bodyPr/>
          <a:lstStyle/>
          <a:p>
            <a:r>
              <a:rPr lang="en-US" dirty="0"/>
              <a:t>Different Metagenomic Analysis Tools Use Different Algorithms, Statistics, and Reference Databases</a:t>
            </a:r>
          </a:p>
          <a:p>
            <a:endParaRPr lang="en-US" dirty="0"/>
          </a:p>
          <a:p>
            <a:r>
              <a:rPr lang="en-US" dirty="0"/>
              <a:t>As a result, different analysis tools will give you different answers</a:t>
            </a:r>
          </a:p>
        </p:txBody>
      </p:sp>
    </p:spTree>
    <p:extLst>
      <p:ext uri="{BB962C8B-B14F-4D97-AF65-F5344CB8AC3E}">
        <p14:creationId xmlns:p14="http://schemas.microsoft.com/office/powerpoint/2010/main" val="25374965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3600" dirty="0"/>
              <a:t>Too many tools, too few comparisons</a:t>
            </a:r>
          </a:p>
        </p:txBody>
      </p:sp>
      <p:sp>
        <p:nvSpPr>
          <p:cNvPr id="5" name="TextBox 4"/>
          <p:cNvSpPr txBox="1"/>
          <p:nvPr/>
        </p:nvSpPr>
        <p:spPr>
          <a:xfrm>
            <a:off x="1524001" y="4953000"/>
            <a:ext cx="8458199" cy="1877437"/>
          </a:xfrm>
          <a:prstGeom prst="rect">
            <a:avLst/>
          </a:prstGeom>
          <a:noFill/>
        </p:spPr>
        <p:txBody>
          <a:bodyPr wrap="square" rtlCol="0">
            <a:spAutoFit/>
          </a:bodyPr>
          <a:lstStyle/>
          <a:p>
            <a:pPr algn="ctr"/>
            <a:r>
              <a:rPr lang="en-US" sz="2800" dirty="0"/>
              <a:t>IMMSA (2017):  At least 71 tools available for profiling microbial communities using NGS </a:t>
            </a:r>
          </a:p>
          <a:p>
            <a:pPr algn="ctr"/>
            <a:r>
              <a:rPr lang="en-US" sz="2000" dirty="0">
                <a:hlinkClick r:id="rId3"/>
              </a:rPr>
              <a:t>https://microbialstandards.org/index.php/bioinformatic-resources</a:t>
            </a:r>
            <a:endParaRPr lang="en-US" sz="2000" dirty="0"/>
          </a:p>
          <a:p>
            <a:pPr algn="ctr"/>
            <a:endParaRPr lang="en-US" sz="2000" dirty="0"/>
          </a:p>
          <a:p>
            <a:pPr algn="ctr"/>
            <a:endParaRPr lang="en-US" sz="2000" dirty="0"/>
          </a:p>
        </p:txBody>
      </p:sp>
      <p:pic>
        <p:nvPicPr>
          <p:cNvPr id="6" name="Picture 5" descr="classifiers_by_year.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76984" y="1273121"/>
            <a:ext cx="7058526" cy="3529263"/>
          </a:xfrm>
          <a:prstGeom prst="rect">
            <a:avLst/>
          </a:prstGeom>
        </p:spPr>
      </p:pic>
    </p:spTree>
    <p:extLst>
      <p:ext uri="{BB962C8B-B14F-4D97-AF65-F5344CB8AC3E}">
        <p14:creationId xmlns:p14="http://schemas.microsoft.com/office/powerpoint/2010/main" val="24907403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Dilutions for LOD Testing</a:t>
            </a:r>
          </a:p>
        </p:txBody>
      </p:sp>
      <p:sp>
        <p:nvSpPr>
          <p:cNvPr id="3" name="Content Placeholder 2"/>
          <p:cNvSpPr>
            <a:spLocks noGrp="1"/>
          </p:cNvSpPr>
          <p:nvPr>
            <p:ph sz="half" idx="1"/>
          </p:nvPr>
        </p:nvSpPr>
        <p:spPr/>
        <p:txBody>
          <a:bodyPr>
            <a:normAutofit/>
          </a:bodyPr>
          <a:lstStyle/>
          <a:p>
            <a:r>
              <a:rPr lang="en-US" sz="2400" dirty="0"/>
              <a:t>Log10 Dilutions</a:t>
            </a:r>
          </a:p>
          <a:p>
            <a:pPr lvl="1"/>
            <a:r>
              <a:rPr lang="en-US" sz="2000" i="1" dirty="0"/>
              <a:t>K. pneumonia </a:t>
            </a:r>
            <a:r>
              <a:rPr lang="en-US" sz="2000" dirty="0"/>
              <a:t>(90%)</a:t>
            </a:r>
          </a:p>
          <a:p>
            <a:pPr lvl="1"/>
            <a:r>
              <a:rPr lang="en-US" sz="2000" i="1" dirty="0"/>
              <a:t>S. </a:t>
            </a:r>
            <a:r>
              <a:rPr lang="en-US" sz="2000" i="1" dirty="0" err="1"/>
              <a:t>enterica</a:t>
            </a:r>
            <a:r>
              <a:rPr lang="en-US" sz="2000" i="1" dirty="0"/>
              <a:t> </a:t>
            </a:r>
            <a:r>
              <a:rPr lang="en-US" sz="2000" dirty="0" err="1"/>
              <a:t>enterica</a:t>
            </a:r>
            <a:r>
              <a:rPr lang="en-US" sz="2000" dirty="0"/>
              <a:t> (9%)</a:t>
            </a:r>
          </a:p>
          <a:p>
            <a:pPr lvl="1"/>
            <a:r>
              <a:rPr lang="en-US" sz="2000" i="1" dirty="0"/>
              <a:t>S. </a:t>
            </a:r>
            <a:r>
              <a:rPr lang="en-US" sz="2000" i="1" dirty="0" err="1"/>
              <a:t>enterica</a:t>
            </a:r>
            <a:r>
              <a:rPr lang="en-US" sz="2000" i="1" dirty="0"/>
              <a:t> </a:t>
            </a:r>
            <a:r>
              <a:rPr lang="en-US" sz="2000" dirty="0" err="1"/>
              <a:t>arizonae</a:t>
            </a:r>
            <a:r>
              <a:rPr lang="en-US" sz="2000" i="1" dirty="0"/>
              <a:t> </a:t>
            </a:r>
            <a:r>
              <a:rPr lang="en-US" sz="2000" dirty="0"/>
              <a:t>(0.9%)</a:t>
            </a:r>
            <a:endParaRPr lang="en-US" sz="2000" i="1" dirty="0"/>
          </a:p>
          <a:p>
            <a:pPr lvl="1"/>
            <a:r>
              <a:rPr lang="en-US" sz="2000" i="1" dirty="0"/>
              <a:t>S. aureus </a:t>
            </a:r>
            <a:r>
              <a:rPr lang="en-US" sz="2000" dirty="0"/>
              <a:t>(0.09%)</a:t>
            </a:r>
          </a:p>
          <a:p>
            <a:pPr lvl="1"/>
            <a:r>
              <a:rPr lang="en-US" sz="2000" i="1" dirty="0"/>
              <a:t>P. aeruginosa </a:t>
            </a:r>
            <a:r>
              <a:rPr lang="en-US" sz="2000" dirty="0"/>
              <a:t>(0.009%)</a:t>
            </a:r>
            <a:endParaRPr lang="en-US" sz="2000" i="1" dirty="0"/>
          </a:p>
          <a:p>
            <a:pPr lvl="1"/>
            <a:r>
              <a:rPr lang="en-US" sz="2000" i="1" dirty="0"/>
              <a:t>A. </a:t>
            </a:r>
            <a:r>
              <a:rPr lang="en-US" sz="2000" i="1" dirty="0" err="1"/>
              <a:t>baumannii</a:t>
            </a:r>
            <a:r>
              <a:rPr lang="en-US" sz="2000" i="1" dirty="0"/>
              <a:t> </a:t>
            </a:r>
            <a:r>
              <a:rPr lang="en-US" sz="2000" dirty="0"/>
              <a:t>(0.0009%)</a:t>
            </a:r>
            <a:endParaRPr lang="en-US" sz="2000" i="1" dirty="0"/>
          </a:p>
          <a:p>
            <a:r>
              <a:rPr lang="en-US" sz="2400" dirty="0"/>
              <a:t>Set cutoff (0.05%)</a:t>
            </a:r>
          </a:p>
          <a:p>
            <a:pPr lvl="1"/>
            <a:r>
              <a:rPr lang="en-US" sz="2000" dirty="0"/>
              <a:t>¾ tools ID </a:t>
            </a:r>
            <a:r>
              <a:rPr lang="en-US" sz="2000" i="1" dirty="0"/>
              <a:t>S. aureus</a:t>
            </a:r>
          </a:p>
          <a:p>
            <a:pPr lvl="1"/>
            <a:r>
              <a:rPr lang="en-US" sz="2000" dirty="0"/>
              <a:t>False (+) rates vary</a:t>
            </a:r>
          </a:p>
          <a:p>
            <a:pPr lvl="1"/>
            <a:endParaRPr lang="en-US" sz="2000" dirty="0"/>
          </a:p>
        </p:txBody>
      </p:sp>
      <p:pic>
        <p:nvPicPr>
          <p:cNvPr id="6" name="Picture 5"/>
          <p:cNvPicPr>
            <a:picLocks noChangeAspect="1"/>
          </p:cNvPicPr>
          <p:nvPr/>
        </p:nvPicPr>
        <p:blipFill>
          <a:blip r:embed="rId3"/>
          <a:stretch>
            <a:fillRect/>
          </a:stretch>
        </p:blipFill>
        <p:spPr>
          <a:xfrm>
            <a:off x="5103095" y="1825625"/>
            <a:ext cx="6666667" cy="4114286"/>
          </a:xfrm>
          <a:prstGeom prst="rect">
            <a:avLst/>
          </a:prstGeom>
        </p:spPr>
      </p:pic>
      <p:sp>
        <p:nvSpPr>
          <p:cNvPr id="7" name="TextBox 6"/>
          <p:cNvSpPr txBox="1"/>
          <p:nvPr/>
        </p:nvSpPr>
        <p:spPr>
          <a:xfrm>
            <a:off x="9952074" y="1825625"/>
            <a:ext cx="1005403" cy="369332"/>
          </a:xfrm>
          <a:prstGeom prst="rect">
            <a:avLst/>
          </a:prstGeom>
          <a:noFill/>
        </p:spPr>
        <p:txBody>
          <a:bodyPr wrap="none" rtlCol="0">
            <a:spAutoFit/>
          </a:bodyPr>
          <a:lstStyle/>
          <a:p>
            <a:r>
              <a:rPr lang="en-US" dirty="0">
                <a:latin typeface="Helvetica" panose="020B0500000000000000" pitchFamily="34" charset="0"/>
              </a:rPr>
              <a:t>Species</a:t>
            </a:r>
          </a:p>
        </p:txBody>
      </p:sp>
    </p:spTree>
    <p:extLst>
      <p:ext uri="{BB962C8B-B14F-4D97-AF65-F5344CB8AC3E}">
        <p14:creationId xmlns:p14="http://schemas.microsoft.com/office/powerpoint/2010/main" val="29495539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Metagenomics of Mixed Microbial DNA</a:t>
            </a:r>
          </a:p>
        </p:txBody>
      </p:sp>
      <p:sp>
        <p:nvSpPr>
          <p:cNvPr id="4" name="Content Placeholder 3"/>
          <p:cNvSpPr>
            <a:spLocks noGrp="1"/>
          </p:cNvSpPr>
          <p:nvPr>
            <p:ph sz="half" idx="2"/>
          </p:nvPr>
        </p:nvSpPr>
        <p:spPr>
          <a:xfrm>
            <a:off x="248066" y="1524411"/>
            <a:ext cx="5181600" cy="4351338"/>
          </a:xfrm>
        </p:spPr>
        <p:txBody>
          <a:bodyPr>
            <a:normAutofit/>
          </a:bodyPr>
          <a:lstStyle/>
          <a:p>
            <a:r>
              <a:rPr lang="en-US" sz="2400" dirty="0"/>
              <a:t>Correlate </a:t>
            </a:r>
            <a:r>
              <a:rPr lang="en-US" sz="2400" dirty="0" err="1"/>
              <a:t>input:output</a:t>
            </a:r>
            <a:endParaRPr lang="en-US" sz="2400" dirty="0"/>
          </a:p>
          <a:p>
            <a:r>
              <a:rPr lang="en-US" sz="2400" dirty="0"/>
              <a:t>Example: equal mass mixture</a:t>
            </a:r>
          </a:p>
          <a:p>
            <a:pPr lvl="1"/>
            <a:r>
              <a:rPr lang="en-US" sz="2000" i="1" dirty="0"/>
              <a:t>S. </a:t>
            </a:r>
            <a:r>
              <a:rPr lang="en-US" sz="2000" i="1" dirty="0" err="1"/>
              <a:t>enterica</a:t>
            </a:r>
            <a:r>
              <a:rPr lang="en-US" sz="2000" i="1" dirty="0"/>
              <a:t> </a:t>
            </a:r>
            <a:r>
              <a:rPr lang="en-US" sz="2000" dirty="0" err="1"/>
              <a:t>enterica</a:t>
            </a:r>
            <a:endParaRPr lang="en-US" sz="2000" dirty="0"/>
          </a:p>
          <a:p>
            <a:pPr lvl="1"/>
            <a:r>
              <a:rPr lang="en-US" sz="2000" i="1" dirty="0"/>
              <a:t>S. </a:t>
            </a:r>
            <a:r>
              <a:rPr lang="en-US" sz="2000" i="1" dirty="0" err="1"/>
              <a:t>enterica</a:t>
            </a:r>
            <a:r>
              <a:rPr lang="en-US" sz="2000" i="1" dirty="0"/>
              <a:t> </a:t>
            </a:r>
            <a:r>
              <a:rPr lang="en-US" sz="2000" dirty="0" err="1"/>
              <a:t>arizonae</a:t>
            </a:r>
            <a:endParaRPr lang="en-US" sz="2000" dirty="0"/>
          </a:p>
          <a:p>
            <a:pPr lvl="1"/>
            <a:r>
              <a:rPr lang="en-US" sz="2000" i="1" dirty="0"/>
              <a:t>S. aureus</a:t>
            </a:r>
          </a:p>
          <a:p>
            <a:pPr lvl="1"/>
            <a:r>
              <a:rPr lang="en-US" sz="2000" i="1" dirty="0"/>
              <a:t>P. aeruginosa</a:t>
            </a:r>
          </a:p>
          <a:p>
            <a:r>
              <a:rPr lang="en-US" sz="2400" dirty="0"/>
              <a:t>Results</a:t>
            </a:r>
          </a:p>
          <a:p>
            <a:pPr lvl="1"/>
            <a:r>
              <a:rPr lang="en-US" sz="2000" dirty="0"/>
              <a:t>Biasing (sample prep.)</a:t>
            </a:r>
          </a:p>
          <a:p>
            <a:pPr lvl="1"/>
            <a:r>
              <a:rPr lang="en-US" sz="2000" dirty="0"/>
              <a:t>Misclassifications</a:t>
            </a:r>
          </a:p>
          <a:p>
            <a:r>
              <a:rPr lang="en-US" sz="2400" dirty="0"/>
              <a:t>Need </a:t>
            </a:r>
            <a:r>
              <a:rPr lang="en-US" sz="2400" i="1" dirty="0"/>
              <a:t>in silico </a:t>
            </a:r>
            <a:r>
              <a:rPr lang="en-US" sz="2400" dirty="0"/>
              <a:t>data comparison</a:t>
            </a:r>
          </a:p>
        </p:txBody>
      </p:sp>
      <p:pic>
        <p:nvPicPr>
          <p:cNvPr id="6" name="Picture 5"/>
          <p:cNvPicPr>
            <a:picLocks noChangeAspect="1"/>
          </p:cNvPicPr>
          <p:nvPr/>
        </p:nvPicPr>
        <p:blipFill>
          <a:blip r:embed="rId2"/>
          <a:stretch>
            <a:fillRect/>
          </a:stretch>
        </p:blipFill>
        <p:spPr>
          <a:xfrm>
            <a:off x="5429666" y="1761463"/>
            <a:ext cx="6666667" cy="4114286"/>
          </a:xfrm>
          <a:prstGeom prst="rect">
            <a:avLst/>
          </a:prstGeom>
        </p:spPr>
      </p:pic>
    </p:spTree>
    <p:extLst>
      <p:ext uri="{BB962C8B-B14F-4D97-AF65-F5344CB8AC3E}">
        <p14:creationId xmlns:p14="http://schemas.microsoft.com/office/powerpoint/2010/main" val="2729116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9785"/>
            <a:ext cx="10512862" cy="886460"/>
          </a:xfrm>
          <a:noFill/>
        </p:spPr>
        <p:txBody>
          <a:bodyPr>
            <a:noAutofit/>
          </a:bodyPr>
          <a:lstStyle/>
          <a:p>
            <a:pPr algn="ctr"/>
            <a:r>
              <a:rPr lang="en-US" sz="3200" dirty="0"/>
              <a:t>The 2016 NIST-NIH Standards for Microbiome Measurements Workshop</a:t>
            </a:r>
          </a:p>
        </p:txBody>
      </p:sp>
      <p:pic>
        <p:nvPicPr>
          <p:cNvPr id="2050" name="Picture 2" descr="Microbiom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456" y="1304611"/>
            <a:ext cx="2944745" cy="2208560"/>
          </a:xfrm>
          <a:prstGeom prst="round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10352" y="3657601"/>
            <a:ext cx="7203745" cy="2062103"/>
          </a:xfrm>
          <a:prstGeom prst="rect">
            <a:avLst/>
          </a:prstGeom>
          <a:noFill/>
        </p:spPr>
        <p:txBody>
          <a:bodyPr wrap="square" rtlCol="0">
            <a:spAutoFit/>
          </a:bodyPr>
          <a:lstStyle/>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Attended by ~200 international scientists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Speakers included leading experts from academia, industry and government</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Focused exclusively on DNA-based measurements of human microbiome for health and disease applications</a:t>
            </a:r>
          </a:p>
          <a:p>
            <a:pPr marL="285750" indent="-285750">
              <a:buFont typeface="Arial" panose="020B0604020202020204" pitchFamily="34" charset="0"/>
              <a:buChar char="•"/>
            </a:pPr>
            <a:endParaRPr lang="en-US" sz="1600" dirty="0"/>
          </a:p>
        </p:txBody>
      </p:sp>
      <p:pic>
        <p:nvPicPr>
          <p:cNvPr id="5" name="Picture 4"/>
          <p:cNvPicPr>
            <a:picLocks noChangeAspect="1"/>
          </p:cNvPicPr>
          <p:nvPr/>
        </p:nvPicPr>
        <p:blipFill rotWithShape="1">
          <a:blip r:embed="rId3">
            <a:extLst>
              <a:ext uri="{BEBA8EAE-BF5A-486C-A8C5-ECC9F3942E4B}">
                <a14:imgProps xmlns:a14="http://schemas.microsoft.com/office/drawing/2010/main">
                  <a14:imgLayer r:embed="rId4">
                    <a14:imgEffect>
                      <a14:saturation sat="122000"/>
                    </a14:imgEffect>
                    <a14:imgEffect>
                      <a14:brightnessContrast bright="40000" contrast="14000"/>
                    </a14:imgEffect>
                  </a14:imgLayer>
                </a14:imgProps>
              </a:ext>
            </a:extLst>
          </a:blip>
          <a:srcRect l="4363" r="53126"/>
          <a:stretch/>
        </p:blipFill>
        <p:spPr>
          <a:xfrm>
            <a:off x="7391400" y="1319685"/>
            <a:ext cx="4632718" cy="3064971"/>
          </a:xfrm>
          <a:prstGeom prst="roundRect">
            <a:avLst/>
          </a:prstGeom>
        </p:spPr>
      </p:pic>
      <p:pic>
        <p:nvPicPr>
          <p:cNvPr id="6" name="Picture 5"/>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1000"/>
                    </a14:imgEffect>
                  </a14:imgLayer>
                </a14:imgProps>
              </a:ext>
            </a:extLst>
          </a:blip>
          <a:srcRect l="4363" r="53751" b="29995"/>
          <a:stretch/>
        </p:blipFill>
        <p:spPr>
          <a:xfrm>
            <a:off x="7924800" y="4536759"/>
            <a:ext cx="3797128" cy="1784885"/>
          </a:xfrm>
          <a:prstGeom prst="roundRect">
            <a:avLst/>
          </a:prstGeom>
        </p:spPr>
      </p:pic>
      <p:sp>
        <p:nvSpPr>
          <p:cNvPr id="7" name="Rectangle 6"/>
          <p:cNvSpPr/>
          <p:nvPr/>
        </p:nvSpPr>
        <p:spPr>
          <a:xfrm>
            <a:off x="3124200" y="1749978"/>
            <a:ext cx="3968262" cy="1477328"/>
          </a:xfrm>
          <a:prstGeom prst="rect">
            <a:avLst/>
          </a:prstGeom>
        </p:spPr>
        <p:txBody>
          <a:bodyPr wrap="square">
            <a:spAutoFit/>
          </a:bodyPr>
          <a:lstStyle/>
          <a:p>
            <a:pPr marL="285750" indent="-285750">
              <a:buFont typeface="Arial" panose="020B0604020202020204" pitchFamily="34" charset="0"/>
              <a:buChar char="•"/>
            </a:pPr>
            <a:r>
              <a:rPr lang="en-US" dirty="0"/>
              <a:t>“This workshop will seek input on defining reference materials, reference data and reference methods for human microbiome community measurements.”</a:t>
            </a:r>
          </a:p>
        </p:txBody>
      </p:sp>
    </p:spTree>
    <p:extLst>
      <p:ext uri="{BB962C8B-B14F-4D97-AF65-F5344CB8AC3E}">
        <p14:creationId xmlns:p14="http://schemas.microsoft.com/office/powerpoint/2010/main" val="12060234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482" y="93785"/>
            <a:ext cx="10969943" cy="908539"/>
          </a:xfrm>
        </p:spPr>
        <p:txBody>
          <a:bodyPr>
            <a:normAutofit/>
          </a:bodyPr>
          <a:lstStyle/>
          <a:p>
            <a:pPr algn="ctr"/>
            <a:r>
              <a:rPr lang="en-US" sz="2400" dirty="0"/>
              <a:t>“Profiling the Profilers”</a:t>
            </a:r>
            <a:br>
              <a:rPr lang="en-US" sz="2400" dirty="0"/>
            </a:br>
            <a:r>
              <a:rPr lang="en-US" sz="2400" dirty="0"/>
              <a:t>Evaluating Metagenomic Data Analysis tools</a:t>
            </a:r>
          </a:p>
        </p:txBody>
      </p:sp>
      <p:pic>
        <p:nvPicPr>
          <p:cNvPr id="5" name="Picture 4"/>
          <p:cNvPicPr>
            <a:picLocks noChangeAspect="1"/>
          </p:cNvPicPr>
          <p:nvPr/>
        </p:nvPicPr>
        <p:blipFill>
          <a:blip r:embed="rId2"/>
          <a:stretch>
            <a:fillRect/>
          </a:stretch>
        </p:blipFill>
        <p:spPr>
          <a:xfrm>
            <a:off x="345089" y="2774116"/>
            <a:ext cx="5776365" cy="3323045"/>
          </a:xfrm>
          <a:prstGeom prst="rect">
            <a:avLst/>
          </a:prstGeom>
          <a:ln>
            <a:solidFill>
              <a:schemeClr val="tx1"/>
            </a:solidFill>
          </a:ln>
        </p:spPr>
      </p:pic>
      <p:pic>
        <p:nvPicPr>
          <p:cNvPr id="6" name="Picture 5"/>
          <p:cNvPicPr>
            <a:picLocks noChangeAspect="1"/>
          </p:cNvPicPr>
          <p:nvPr/>
        </p:nvPicPr>
        <p:blipFill rotWithShape="1">
          <a:blip r:embed="rId3"/>
          <a:srcRect l="48440" b="8563"/>
          <a:stretch/>
        </p:blipFill>
        <p:spPr>
          <a:xfrm>
            <a:off x="7696201" y="1114457"/>
            <a:ext cx="3276305" cy="5181599"/>
          </a:xfrm>
          <a:prstGeom prst="rect">
            <a:avLst/>
          </a:prstGeom>
          <a:ln>
            <a:solidFill>
              <a:schemeClr val="tx1"/>
            </a:solidFill>
          </a:ln>
        </p:spPr>
      </p:pic>
      <p:sp>
        <p:nvSpPr>
          <p:cNvPr id="8" name="Rectangle 7"/>
          <p:cNvSpPr/>
          <p:nvPr/>
        </p:nvSpPr>
        <p:spPr>
          <a:xfrm>
            <a:off x="21744" y="6096000"/>
            <a:ext cx="5860707" cy="400110"/>
          </a:xfrm>
          <a:prstGeom prst="rect">
            <a:avLst/>
          </a:prstGeom>
        </p:spPr>
        <p:txBody>
          <a:bodyPr wrap="none">
            <a:spAutoFit/>
          </a:bodyPr>
          <a:lstStyle/>
          <a:p>
            <a:pPr lvl="1"/>
            <a:r>
              <a:rPr lang="en-US" sz="2000" dirty="0"/>
              <a:t>Tools typically trade-off strengths and weaknesses</a:t>
            </a:r>
          </a:p>
        </p:txBody>
      </p:sp>
      <p:grpSp>
        <p:nvGrpSpPr>
          <p:cNvPr id="11" name="Group 10"/>
          <p:cNvGrpSpPr/>
          <p:nvPr/>
        </p:nvGrpSpPr>
        <p:grpSpPr>
          <a:xfrm>
            <a:off x="762000" y="1066800"/>
            <a:ext cx="4648200" cy="1578362"/>
            <a:chOff x="608012" y="1048594"/>
            <a:chExt cx="3733800" cy="1261893"/>
          </a:xfrm>
        </p:grpSpPr>
        <p:pic>
          <p:nvPicPr>
            <p:cNvPr id="9" name="Picture 8"/>
            <p:cNvPicPr>
              <a:picLocks noChangeAspect="1"/>
            </p:cNvPicPr>
            <p:nvPr/>
          </p:nvPicPr>
          <p:blipFill>
            <a:blip r:embed="rId4"/>
            <a:stretch>
              <a:fillRect/>
            </a:stretch>
          </p:blipFill>
          <p:spPr>
            <a:xfrm>
              <a:off x="608012" y="1048594"/>
              <a:ext cx="3733800" cy="1055723"/>
            </a:xfrm>
            <a:prstGeom prst="rect">
              <a:avLst/>
            </a:prstGeom>
            <a:ln>
              <a:solidFill>
                <a:schemeClr val="tx1"/>
              </a:solidFill>
            </a:ln>
          </p:spPr>
        </p:pic>
        <p:pic>
          <p:nvPicPr>
            <p:cNvPr id="10" name="Picture 9"/>
            <p:cNvPicPr>
              <a:picLocks noChangeAspect="1"/>
            </p:cNvPicPr>
            <p:nvPr/>
          </p:nvPicPr>
          <p:blipFill>
            <a:blip r:embed="rId5"/>
            <a:stretch>
              <a:fillRect/>
            </a:stretch>
          </p:blipFill>
          <p:spPr>
            <a:xfrm>
              <a:off x="608936" y="2104317"/>
              <a:ext cx="3179346" cy="206170"/>
            </a:xfrm>
            <a:prstGeom prst="rect">
              <a:avLst/>
            </a:prstGeom>
            <a:ln>
              <a:solidFill>
                <a:schemeClr val="tx1"/>
              </a:solidFill>
            </a:ln>
          </p:spPr>
        </p:pic>
      </p:grpSp>
    </p:spTree>
    <p:extLst>
      <p:ext uri="{BB962C8B-B14F-4D97-AF65-F5344CB8AC3E}">
        <p14:creationId xmlns:p14="http://schemas.microsoft.com/office/powerpoint/2010/main" val="319183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74639"/>
            <a:ext cx="10969943" cy="1143000"/>
          </a:xfrm>
        </p:spPr>
        <p:txBody>
          <a:bodyPr>
            <a:normAutofit/>
          </a:bodyPr>
          <a:lstStyle/>
          <a:p>
            <a:pPr algn="ctr"/>
            <a:r>
              <a:rPr lang="en-US" sz="3600" dirty="0"/>
              <a:t>Profiling the Profilers</a:t>
            </a:r>
          </a:p>
        </p:txBody>
      </p:sp>
      <p:pic>
        <p:nvPicPr>
          <p:cNvPr id="4" name="Picture 3" descr="Screen Shot 2017-08-08 at 2.05.4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0" y="1703360"/>
            <a:ext cx="7543800" cy="4004528"/>
          </a:xfrm>
          <a:prstGeom prst="rect">
            <a:avLst/>
          </a:prstGeom>
          <a:ln>
            <a:solidFill>
              <a:schemeClr val="tx1"/>
            </a:solidFill>
          </a:ln>
        </p:spPr>
      </p:pic>
      <p:sp>
        <p:nvSpPr>
          <p:cNvPr id="5" name="Content Placeholder 2"/>
          <p:cNvSpPr>
            <a:spLocks noGrp="1"/>
          </p:cNvSpPr>
          <p:nvPr>
            <p:ph idx="1"/>
          </p:nvPr>
        </p:nvSpPr>
        <p:spPr>
          <a:xfrm>
            <a:off x="1676400" y="5922750"/>
            <a:ext cx="8229600" cy="512011"/>
          </a:xfrm>
        </p:spPr>
        <p:txBody>
          <a:bodyPr>
            <a:normAutofit/>
          </a:bodyPr>
          <a:lstStyle/>
          <a:p>
            <a:pPr algn="ctr"/>
            <a:r>
              <a:rPr lang="en-US" sz="2000" dirty="0"/>
              <a:t>https://ftp-</a:t>
            </a:r>
            <a:r>
              <a:rPr lang="en-US" sz="2000" dirty="0" err="1"/>
              <a:t>private.ncbi.nlm.nih.gov</a:t>
            </a:r>
            <a:r>
              <a:rPr lang="en-US" sz="2000" dirty="0"/>
              <a:t>/</a:t>
            </a:r>
            <a:r>
              <a:rPr lang="en-US" sz="2000" dirty="0" err="1"/>
              <a:t>nist-immsa</a:t>
            </a:r>
            <a:r>
              <a:rPr lang="en-US" sz="2000" dirty="0"/>
              <a:t>/IMMSA/</a:t>
            </a:r>
          </a:p>
        </p:txBody>
      </p:sp>
    </p:spTree>
    <p:extLst>
      <p:ext uri="{BB962C8B-B14F-4D97-AF65-F5344CB8AC3E}">
        <p14:creationId xmlns:p14="http://schemas.microsoft.com/office/powerpoint/2010/main" val="2746772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944144" y="1938868"/>
            <a:ext cx="8342851" cy="3437466"/>
          </a:xfrm>
          <a:prstGeom prst="rect">
            <a:avLst/>
          </a:prstGeom>
        </p:spPr>
      </p:pic>
      <p:sp>
        <p:nvSpPr>
          <p:cNvPr id="3" name="Rectangle 2"/>
          <p:cNvSpPr/>
          <p:nvPr/>
        </p:nvSpPr>
        <p:spPr>
          <a:xfrm>
            <a:off x="5037669" y="5080001"/>
            <a:ext cx="2010833" cy="5926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792538" y="4936068"/>
            <a:ext cx="980297" cy="5926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3020198" y="5334003"/>
            <a:ext cx="7266797" cy="1200329"/>
          </a:xfrm>
          <a:prstGeom prst="rect">
            <a:avLst/>
          </a:prstGeom>
          <a:noFill/>
        </p:spPr>
        <p:txBody>
          <a:bodyPr wrap="square" rtlCol="0">
            <a:spAutoFit/>
          </a:bodyPr>
          <a:lstStyle/>
          <a:p>
            <a:pPr algn="r"/>
            <a:r>
              <a:rPr lang="en-US" dirty="0"/>
              <a:t>Precision = false positive rate = TP/(TP+FP)</a:t>
            </a:r>
          </a:p>
          <a:p>
            <a:pPr algn="r"/>
            <a:r>
              <a:rPr lang="en-US" dirty="0"/>
              <a:t>Recall = sensitivity = TP/(TP+FN)</a:t>
            </a:r>
          </a:p>
          <a:p>
            <a:pPr algn="r"/>
            <a:r>
              <a:rPr lang="en-US" dirty="0"/>
              <a:t>F1 score = 2(precision*recall)/(</a:t>
            </a:r>
            <a:r>
              <a:rPr lang="en-US" dirty="0" err="1"/>
              <a:t>precision+recall</a:t>
            </a:r>
            <a:r>
              <a:rPr lang="en-US" dirty="0"/>
              <a:t>)</a:t>
            </a:r>
          </a:p>
          <a:p>
            <a:pPr algn="r"/>
            <a:r>
              <a:rPr lang="en-US" dirty="0"/>
              <a:t>AUPR = area under the precision recall curve </a:t>
            </a:r>
          </a:p>
        </p:txBody>
      </p:sp>
      <p:pic>
        <p:nvPicPr>
          <p:cNvPr id="4" name="Picture 3"/>
          <p:cNvPicPr>
            <a:picLocks noChangeAspect="1"/>
          </p:cNvPicPr>
          <p:nvPr/>
        </p:nvPicPr>
        <p:blipFill>
          <a:blip r:embed="rId4"/>
          <a:stretch>
            <a:fillRect/>
          </a:stretch>
        </p:blipFill>
        <p:spPr>
          <a:xfrm>
            <a:off x="1944142" y="2005636"/>
            <a:ext cx="7263358" cy="3264868"/>
          </a:xfrm>
          <a:prstGeom prst="rect">
            <a:avLst/>
          </a:prstGeom>
        </p:spPr>
      </p:pic>
      <p:sp>
        <p:nvSpPr>
          <p:cNvPr id="10" name="Rectangle 9"/>
          <p:cNvSpPr/>
          <p:nvPr/>
        </p:nvSpPr>
        <p:spPr>
          <a:xfrm>
            <a:off x="1830918" y="4839674"/>
            <a:ext cx="1291167" cy="86166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5"/>
          <a:stretch>
            <a:fillRect/>
          </a:stretch>
        </p:blipFill>
        <p:spPr>
          <a:xfrm>
            <a:off x="1944142" y="1984469"/>
            <a:ext cx="7263358" cy="3270706"/>
          </a:xfrm>
          <a:prstGeom prst="rect">
            <a:avLst/>
          </a:prstGeom>
        </p:spPr>
      </p:pic>
      <p:sp>
        <p:nvSpPr>
          <p:cNvPr id="13" name="Title 1"/>
          <p:cNvSpPr>
            <a:spLocks noGrp="1"/>
          </p:cNvSpPr>
          <p:nvPr>
            <p:ph type="title"/>
          </p:nvPr>
        </p:nvSpPr>
        <p:spPr>
          <a:xfrm>
            <a:off x="1981200" y="274638"/>
            <a:ext cx="8229600" cy="1143000"/>
          </a:xfrm>
        </p:spPr>
        <p:txBody>
          <a:bodyPr>
            <a:normAutofit/>
          </a:bodyPr>
          <a:lstStyle/>
          <a:p>
            <a:r>
              <a:rPr lang="en-US" sz="3600" dirty="0"/>
              <a:t>Performance profiles across 35 datasets</a:t>
            </a:r>
          </a:p>
        </p:txBody>
      </p:sp>
    </p:spTree>
    <p:extLst>
      <p:ext uri="{BB962C8B-B14F-4D97-AF65-F5344CB8AC3E}">
        <p14:creationId xmlns:p14="http://schemas.microsoft.com/office/powerpoint/2010/main" val="2751238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4000" dirty="0"/>
              <a:t>CAMI</a:t>
            </a:r>
            <a:r>
              <a:rPr lang="en-US" sz="2400" dirty="0"/>
              <a:t>:</a:t>
            </a:r>
            <a:br>
              <a:rPr lang="en-US" sz="2400" dirty="0"/>
            </a:br>
            <a:r>
              <a:rPr lang="en-US" sz="2400" dirty="0"/>
              <a:t>Critical Assessment of Metagenomic Interpretation</a:t>
            </a:r>
          </a:p>
        </p:txBody>
      </p:sp>
      <p:pic>
        <p:nvPicPr>
          <p:cNvPr id="4" name="Picture 3"/>
          <p:cNvPicPr>
            <a:picLocks noChangeAspect="1"/>
          </p:cNvPicPr>
          <p:nvPr/>
        </p:nvPicPr>
        <p:blipFill rotWithShape="1">
          <a:blip r:embed="rId2"/>
          <a:srcRect l="57501" t="14435" r="10616" b="14435"/>
          <a:stretch/>
        </p:blipFill>
        <p:spPr>
          <a:xfrm>
            <a:off x="2035628" y="1447800"/>
            <a:ext cx="8120743" cy="5095368"/>
          </a:xfrm>
          <a:prstGeom prst="rect">
            <a:avLst/>
          </a:prstGeom>
          <a:ln>
            <a:solidFill>
              <a:schemeClr val="tx1"/>
            </a:solidFill>
          </a:ln>
        </p:spPr>
      </p:pic>
    </p:spTree>
    <p:extLst>
      <p:ext uri="{BB962C8B-B14F-4D97-AF65-F5344CB8AC3E}">
        <p14:creationId xmlns:p14="http://schemas.microsoft.com/office/powerpoint/2010/main" val="25138171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97502-598A-8644-BD2F-7E332B7A4FC7}"/>
              </a:ext>
            </a:extLst>
          </p:cNvPr>
          <p:cNvSpPr>
            <a:spLocks noGrp="1"/>
          </p:cNvSpPr>
          <p:nvPr>
            <p:ph type="title"/>
          </p:nvPr>
        </p:nvSpPr>
        <p:spPr>
          <a:xfrm>
            <a:off x="938213" y="757238"/>
            <a:ext cx="10515600" cy="4743449"/>
          </a:xfrm>
        </p:spPr>
        <p:txBody>
          <a:bodyPr>
            <a:normAutofit/>
          </a:bodyPr>
          <a:lstStyle/>
          <a:p>
            <a:pPr algn="ctr"/>
            <a:r>
              <a:rPr lang="en-US" sz="8000" dirty="0"/>
              <a:t>NIST Metagenomic Reference Material Development</a:t>
            </a:r>
          </a:p>
        </p:txBody>
      </p:sp>
    </p:spTree>
    <p:extLst>
      <p:ext uri="{BB962C8B-B14F-4D97-AF65-F5344CB8AC3E}">
        <p14:creationId xmlns:p14="http://schemas.microsoft.com/office/powerpoint/2010/main" val="40739200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37E06EA-8DD4-4875-8ABB-9E1E3AEF50BA}"/>
              </a:ext>
            </a:extLst>
          </p:cNvPr>
          <p:cNvPicPr>
            <a:picLocks noChangeAspect="1"/>
          </p:cNvPicPr>
          <p:nvPr/>
        </p:nvPicPr>
        <p:blipFill rotWithShape="1">
          <a:blip r:embed="rId2"/>
          <a:srcRect l="1439" r="3111"/>
          <a:stretch/>
        </p:blipFill>
        <p:spPr>
          <a:xfrm>
            <a:off x="797701" y="1757110"/>
            <a:ext cx="5028968" cy="4401699"/>
          </a:xfrm>
          <a:prstGeom prst="rect">
            <a:avLst/>
          </a:prstGeom>
          <a:ln>
            <a:solidFill>
              <a:schemeClr val="tx1"/>
            </a:solidFill>
          </a:ln>
        </p:spPr>
      </p:pic>
      <p:sp>
        <p:nvSpPr>
          <p:cNvPr id="7" name="Rectangle 6">
            <a:extLst>
              <a:ext uri="{FF2B5EF4-FFF2-40B4-BE49-F238E27FC236}">
                <a16:creationId xmlns:a16="http://schemas.microsoft.com/office/drawing/2014/main" id="{CD481A0F-C971-4397-BF62-E8440E94B3D7}"/>
              </a:ext>
            </a:extLst>
          </p:cNvPr>
          <p:cNvSpPr/>
          <p:nvPr/>
        </p:nvSpPr>
        <p:spPr>
          <a:xfrm>
            <a:off x="6368167" y="2772053"/>
            <a:ext cx="5446881" cy="1815409"/>
          </a:xfrm>
          <a:prstGeom prst="rect">
            <a:avLst/>
          </a:prstGeom>
        </p:spPr>
        <p:txBody>
          <a:bodyPr wrap="square">
            <a:spAutoFit/>
          </a:bodyPr>
          <a:lstStyle/>
          <a:p>
            <a:pPr algn="ctr"/>
            <a:r>
              <a:rPr lang="en-US" sz="2799" dirty="0"/>
              <a:t>‘NIST is currently developing microbial reference materials…. will be a “valuable tool for use..” in evaluating new diagnostic devices. ‘</a:t>
            </a:r>
          </a:p>
        </p:txBody>
      </p:sp>
      <p:sp>
        <p:nvSpPr>
          <p:cNvPr id="2" name="TextBox 1">
            <a:extLst>
              <a:ext uri="{FF2B5EF4-FFF2-40B4-BE49-F238E27FC236}">
                <a16:creationId xmlns:a16="http://schemas.microsoft.com/office/drawing/2014/main" id="{1977EBD6-E088-8740-A8CF-FDF045C5E2BC}"/>
              </a:ext>
            </a:extLst>
          </p:cNvPr>
          <p:cNvSpPr txBox="1"/>
          <p:nvPr/>
        </p:nvSpPr>
        <p:spPr>
          <a:xfrm>
            <a:off x="1800225" y="585788"/>
            <a:ext cx="8701741" cy="707886"/>
          </a:xfrm>
          <a:prstGeom prst="rect">
            <a:avLst/>
          </a:prstGeom>
          <a:noFill/>
        </p:spPr>
        <p:txBody>
          <a:bodyPr wrap="none" rtlCol="0">
            <a:spAutoFit/>
          </a:bodyPr>
          <a:lstStyle/>
          <a:p>
            <a:r>
              <a:rPr lang="en-US" sz="4000" dirty="0"/>
              <a:t>Clinical Diagnostics for Infectious Disease</a:t>
            </a:r>
          </a:p>
        </p:txBody>
      </p:sp>
    </p:spTree>
    <p:extLst>
      <p:ext uri="{BB962C8B-B14F-4D97-AF65-F5344CB8AC3E}">
        <p14:creationId xmlns:p14="http://schemas.microsoft.com/office/powerpoint/2010/main" val="6503131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301707" y="148735"/>
            <a:ext cx="5048308" cy="3069159"/>
          </a:xfrm>
          <a:prstGeom prst="rect">
            <a:avLst/>
          </a:prstGeom>
        </p:spPr>
      </p:pic>
      <p:sp>
        <p:nvSpPr>
          <p:cNvPr id="5" name="Right Arrow 4"/>
          <p:cNvSpPr/>
          <p:nvPr/>
        </p:nvSpPr>
        <p:spPr>
          <a:xfrm rot="3131186">
            <a:off x="2798796" y="3616669"/>
            <a:ext cx="924338" cy="386498"/>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52" dirty="0"/>
          </a:p>
        </p:txBody>
      </p:sp>
      <p:pic>
        <p:nvPicPr>
          <p:cNvPr id="6" name="Picture 2" descr="miseq_iswitch.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9572" t="-132" r="13952" b="14418"/>
          <a:stretch/>
        </p:blipFill>
        <p:spPr bwMode="auto">
          <a:xfrm>
            <a:off x="5181487" y="3700467"/>
            <a:ext cx="1542683" cy="1074132"/>
          </a:xfrm>
          <a:prstGeom prst="round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pic>
        <p:nvPicPr>
          <p:cNvPr id="7" name="Picture 4" descr="http://www.vestalab.ir/files/18.gif"/>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8494"/>
          <a:stretch/>
        </p:blipFill>
        <p:spPr bwMode="auto">
          <a:xfrm>
            <a:off x="8403889" y="4072174"/>
            <a:ext cx="1200079" cy="1466027"/>
          </a:xfrm>
          <a:prstGeom prst="round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pic>
        <p:nvPicPr>
          <p:cNvPr id="8" name="Picture 6" descr="http://cores.utah.edu/wp-content/uploads/2014/12/ion_torrent.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65436" y="4072172"/>
            <a:ext cx="1541447" cy="1337977"/>
          </a:xfrm>
          <a:prstGeom prst="round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pic>
        <p:nvPicPr>
          <p:cNvPr id="9" name="Picture 8" descr="http://www.nature.com/nmeth/journal/v9/n6/images/nmeth.2027-I3.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18695" y="5487695"/>
            <a:ext cx="1901433" cy="926949"/>
          </a:xfrm>
          <a:prstGeom prst="round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pic>
        <p:nvPicPr>
          <p:cNvPr id="10" name="Picture 4" descr="http://www.technologyreview.com/sites/default/files/images/minIONx299.jpg"/>
          <p:cNvPicPr preferRelativeResize="0">
            <a:picLocks noChangeAspect="1" noChangeArrowheads="1"/>
          </p:cNvPicPr>
          <p:nvPr/>
        </p:nvPicPr>
        <p:blipFill rotWithShape="1">
          <a:blip r:embed="rId7">
            <a:extLst>
              <a:ext uri="{28A0092B-C50C-407E-A947-70E740481C1C}">
                <a14:useLocalDpi xmlns:a14="http://schemas.microsoft.com/office/drawing/2010/main" val="0"/>
              </a:ext>
            </a:extLst>
          </a:blip>
          <a:srcRect l="4489" t="14169" r="7404" b="13403"/>
          <a:stretch/>
        </p:blipFill>
        <p:spPr bwMode="auto">
          <a:xfrm>
            <a:off x="6858001" y="3700469"/>
            <a:ext cx="1435795" cy="1180275"/>
          </a:xfrm>
          <a:prstGeom prst="round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pic>
        <p:nvPicPr>
          <p:cNvPr id="11" name="Picture 10" descr="http://www.zoepd.com/wp-content/uploads/2013/03/GlamShot.jpg"/>
          <p:cNvPicPr preferRelativeResize="0">
            <a:picLocks noChangeAspect="1" noChangeArrowheads="1"/>
          </p:cNvPicPr>
          <p:nvPr/>
        </p:nvPicPr>
        <p:blipFill rotWithShape="1">
          <a:blip r:embed="rId8" cstate="print">
            <a:extLst>
              <a:ext uri="{28A0092B-C50C-407E-A947-70E740481C1C}">
                <a14:useLocalDpi xmlns:a14="http://schemas.microsoft.com/office/drawing/2010/main" val="0"/>
              </a:ext>
            </a:extLst>
          </a:blip>
          <a:srcRect l="5479" t="19107" r="4381" b="12605"/>
          <a:stretch/>
        </p:blipFill>
        <p:spPr bwMode="auto">
          <a:xfrm>
            <a:off x="6884129" y="5344512"/>
            <a:ext cx="1409666" cy="1067927"/>
          </a:xfrm>
          <a:prstGeom prst="round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sp>
        <p:nvSpPr>
          <p:cNvPr id="12" name="Right Arrow 11"/>
          <p:cNvSpPr/>
          <p:nvPr/>
        </p:nvSpPr>
        <p:spPr>
          <a:xfrm rot="17926711">
            <a:off x="8524100" y="3615214"/>
            <a:ext cx="887879" cy="386498"/>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52" dirty="0"/>
          </a:p>
        </p:txBody>
      </p:sp>
      <p:grpSp>
        <p:nvGrpSpPr>
          <p:cNvPr id="13" name="Group 12"/>
          <p:cNvGrpSpPr/>
          <p:nvPr/>
        </p:nvGrpSpPr>
        <p:grpSpPr>
          <a:xfrm>
            <a:off x="301312" y="111837"/>
            <a:ext cx="5259904" cy="3238491"/>
            <a:chOff x="395266" y="72738"/>
            <a:chExt cx="4822224" cy="3366728"/>
          </a:xfrm>
        </p:grpSpPr>
        <p:grpSp>
          <p:nvGrpSpPr>
            <p:cNvPr id="14" name="Group 13"/>
            <p:cNvGrpSpPr/>
            <p:nvPr/>
          </p:nvGrpSpPr>
          <p:grpSpPr>
            <a:xfrm>
              <a:off x="395266" y="72738"/>
              <a:ext cx="4822224" cy="3366728"/>
              <a:chOff x="395265" y="72738"/>
              <a:chExt cx="5146219" cy="3867648"/>
            </a:xfrm>
          </p:grpSpPr>
          <p:pic>
            <p:nvPicPr>
              <p:cNvPr id="16" name="Picture 15"/>
              <p:cNvPicPr>
                <a:picLocks noChangeAspect="1"/>
              </p:cNvPicPr>
              <p:nvPr/>
            </p:nvPicPr>
            <p:blipFill rotWithShape="1">
              <a:blip r:embed="rId9"/>
              <a:srcRect r="-6619"/>
              <a:stretch/>
            </p:blipFill>
            <p:spPr>
              <a:xfrm>
                <a:off x="395265" y="72738"/>
                <a:ext cx="5146219" cy="3867648"/>
              </a:xfrm>
              <a:prstGeom prst="rect">
                <a:avLst/>
              </a:prstGeom>
              <a:ln w="22225">
                <a:solidFill>
                  <a:schemeClr val="tx1"/>
                </a:solidFill>
              </a:ln>
            </p:spPr>
          </p:pic>
          <p:sp>
            <p:nvSpPr>
              <p:cNvPr id="17" name="Rectangle 16"/>
              <p:cNvSpPr/>
              <p:nvPr/>
            </p:nvSpPr>
            <p:spPr>
              <a:xfrm>
                <a:off x="4153358" y="116806"/>
                <a:ext cx="1344057" cy="3794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52" dirty="0"/>
              </a:p>
            </p:txBody>
          </p:sp>
        </p:grpSp>
        <p:pic>
          <p:nvPicPr>
            <p:cNvPr id="15" name="Picture 14"/>
            <p:cNvPicPr>
              <a:picLocks noChangeAspect="1"/>
            </p:cNvPicPr>
            <p:nvPr/>
          </p:nvPicPr>
          <p:blipFill>
            <a:blip r:embed="rId10"/>
            <a:stretch>
              <a:fillRect/>
            </a:stretch>
          </p:blipFill>
          <p:spPr>
            <a:xfrm>
              <a:off x="3951511" y="172355"/>
              <a:ext cx="1045224" cy="2779878"/>
            </a:xfrm>
            <a:prstGeom prst="rect">
              <a:avLst/>
            </a:prstGeom>
          </p:spPr>
        </p:pic>
      </p:grpSp>
      <p:sp>
        <p:nvSpPr>
          <p:cNvPr id="18" name="TextBox 17"/>
          <p:cNvSpPr txBox="1"/>
          <p:nvPr/>
        </p:nvSpPr>
        <p:spPr>
          <a:xfrm>
            <a:off x="5268552" y="4891416"/>
            <a:ext cx="2649162" cy="463724"/>
          </a:xfrm>
          <a:prstGeom prst="rect">
            <a:avLst/>
          </a:prstGeom>
          <a:noFill/>
        </p:spPr>
        <p:txBody>
          <a:bodyPr wrap="square" rtlCol="0">
            <a:spAutoFit/>
          </a:bodyPr>
          <a:lstStyle/>
          <a:p>
            <a:pPr algn="ctr"/>
            <a:r>
              <a:rPr lang="en-US" sz="1207" b="1" dirty="0">
                <a:solidFill>
                  <a:srgbClr val="FF0000"/>
                </a:solidFill>
              </a:rPr>
              <a:t>Targeted (PCR) Based Detection and NGS-Based Metagenomic Detection</a:t>
            </a:r>
          </a:p>
        </p:txBody>
      </p:sp>
    </p:spTree>
    <p:extLst>
      <p:ext uri="{BB962C8B-B14F-4D97-AF65-F5344CB8AC3E}">
        <p14:creationId xmlns:p14="http://schemas.microsoft.com/office/powerpoint/2010/main" val="41935916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nvPr>
        </p:nvGraphicFramePr>
        <p:xfrm>
          <a:off x="5323824" y="1455741"/>
          <a:ext cx="6572843" cy="4889548"/>
        </p:xfrm>
        <a:graphic>
          <a:graphicData uri="http://schemas.openxmlformats.org/drawingml/2006/table">
            <a:tbl>
              <a:tblPr/>
              <a:tblGrid>
                <a:gridCol w="600443">
                  <a:extLst>
                    <a:ext uri="{9D8B030D-6E8A-4147-A177-3AD203B41FA5}">
                      <a16:colId xmlns:a16="http://schemas.microsoft.com/office/drawing/2014/main" val="3272785062"/>
                    </a:ext>
                  </a:extLst>
                </a:gridCol>
                <a:gridCol w="952702">
                  <a:extLst>
                    <a:ext uri="{9D8B030D-6E8A-4147-A177-3AD203B41FA5}">
                      <a16:colId xmlns:a16="http://schemas.microsoft.com/office/drawing/2014/main" val="1745444216"/>
                    </a:ext>
                  </a:extLst>
                </a:gridCol>
                <a:gridCol w="1048773">
                  <a:extLst>
                    <a:ext uri="{9D8B030D-6E8A-4147-A177-3AD203B41FA5}">
                      <a16:colId xmlns:a16="http://schemas.microsoft.com/office/drawing/2014/main" val="1648693196"/>
                    </a:ext>
                  </a:extLst>
                </a:gridCol>
                <a:gridCol w="950033">
                  <a:extLst>
                    <a:ext uri="{9D8B030D-6E8A-4147-A177-3AD203B41FA5}">
                      <a16:colId xmlns:a16="http://schemas.microsoft.com/office/drawing/2014/main" val="2047294253"/>
                    </a:ext>
                  </a:extLst>
                </a:gridCol>
                <a:gridCol w="704519">
                  <a:extLst>
                    <a:ext uri="{9D8B030D-6E8A-4147-A177-3AD203B41FA5}">
                      <a16:colId xmlns:a16="http://schemas.microsoft.com/office/drawing/2014/main" val="2274978482"/>
                    </a:ext>
                  </a:extLst>
                </a:gridCol>
                <a:gridCol w="277538">
                  <a:extLst>
                    <a:ext uri="{9D8B030D-6E8A-4147-A177-3AD203B41FA5}">
                      <a16:colId xmlns:a16="http://schemas.microsoft.com/office/drawing/2014/main" val="1767404365"/>
                    </a:ext>
                  </a:extLst>
                </a:gridCol>
                <a:gridCol w="277538">
                  <a:extLst>
                    <a:ext uri="{9D8B030D-6E8A-4147-A177-3AD203B41FA5}">
                      <a16:colId xmlns:a16="http://schemas.microsoft.com/office/drawing/2014/main" val="3769486267"/>
                    </a:ext>
                  </a:extLst>
                </a:gridCol>
                <a:gridCol w="277538">
                  <a:extLst>
                    <a:ext uri="{9D8B030D-6E8A-4147-A177-3AD203B41FA5}">
                      <a16:colId xmlns:a16="http://schemas.microsoft.com/office/drawing/2014/main" val="3864928500"/>
                    </a:ext>
                  </a:extLst>
                </a:gridCol>
                <a:gridCol w="181467">
                  <a:extLst>
                    <a:ext uri="{9D8B030D-6E8A-4147-A177-3AD203B41FA5}">
                      <a16:colId xmlns:a16="http://schemas.microsoft.com/office/drawing/2014/main" val="2876979906"/>
                    </a:ext>
                  </a:extLst>
                </a:gridCol>
                <a:gridCol w="330910">
                  <a:extLst>
                    <a:ext uri="{9D8B030D-6E8A-4147-A177-3AD203B41FA5}">
                      <a16:colId xmlns:a16="http://schemas.microsoft.com/office/drawing/2014/main" val="4094163135"/>
                    </a:ext>
                  </a:extLst>
                </a:gridCol>
                <a:gridCol w="330910">
                  <a:extLst>
                    <a:ext uri="{9D8B030D-6E8A-4147-A177-3AD203B41FA5}">
                      <a16:colId xmlns:a16="http://schemas.microsoft.com/office/drawing/2014/main" val="2114072876"/>
                    </a:ext>
                  </a:extLst>
                </a:gridCol>
                <a:gridCol w="640472">
                  <a:extLst>
                    <a:ext uri="{9D8B030D-6E8A-4147-A177-3AD203B41FA5}">
                      <a16:colId xmlns:a16="http://schemas.microsoft.com/office/drawing/2014/main" val="2014327253"/>
                    </a:ext>
                  </a:extLst>
                </a:gridCol>
              </a:tblGrid>
              <a:tr h="705378">
                <a:tc>
                  <a:txBody>
                    <a:bodyPr/>
                    <a:lstStyle/>
                    <a:p>
                      <a:pPr algn="l" fontAlgn="b"/>
                      <a:r>
                        <a:rPr lang="en-US" sz="900" b="1" i="0" u="none" strike="noStrike">
                          <a:solidFill>
                            <a:srgbClr val="000000"/>
                          </a:solidFill>
                          <a:effectLst/>
                          <a:latin typeface="Helvetica" panose="020B0500000000000000" pitchFamily="34" charset="0"/>
                        </a:rPr>
                        <a:t>Number</a:t>
                      </a:r>
                    </a:p>
                  </a:txBody>
                  <a:tcPr marL="8016" marR="8016" marT="8016"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1" i="0" u="none" strike="noStrike" dirty="0">
                          <a:solidFill>
                            <a:srgbClr val="000000"/>
                          </a:solidFill>
                          <a:effectLst/>
                          <a:latin typeface="Helvetica" panose="020B0500000000000000" pitchFamily="34" charset="0"/>
                        </a:rPr>
                        <a:t>ID</a:t>
                      </a:r>
                    </a:p>
                  </a:txBody>
                  <a:tcPr marL="8016" marR="8016" marT="8016"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1" i="0" u="none" strike="noStrike" dirty="0">
                          <a:solidFill>
                            <a:srgbClr val="000000"/>
                          </a:solidFill>
                          <a:effectLst/>
                          <a:latin typeface="Helvetica" panose="020B0500000000000000" pitchFamily="34" charset="0"/>
                        </a:rPr>
                        <a:t>Genus</a:t>
                      </a:r>
                    </a:p>
                  </a:txBody>
                  <a:tcPr marL="8016" marR="8016" marT="8016"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1" i="0" u="none" strike="noStrike">
                          <a:solidFill>
                            <a:srgbClr val="000000"/>
                          </a:solidFill>
                          <a:effectLst/>
                          <a:latin typeface="Helvetica" panose="020B0500000000000000" pitchFamily="34" charset="0"/>
                        </a:rPr>
                        <a:t>species</a:t>
                      </a:r>
                    </a:p>
                  </a:txBody>
                  <a:tcPr marL="8016" marR="8016" marT="8016"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1" i="0" u="none" strike="noStrike">
                          <a:solidFill>
                            <a:srgbClr val="000000"/>
                          </a:solidFill>
                          <a:effectLst/>
                          <a:latin typeface="Helvetica" panose="020B0500000000000000" pitchFamily="34" charset="0"/>
                        </a:rPr>
                        <a:t>subspecies</a:t>
                      </a:r>
                    </a:p>
                  </a:txBody>
                  <a:tcPr marL="8016" marR="8016" marT="8016"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1" i="0" u="none" strike="noStrike">
                          <a:solidFill>
                            <a:srgbClr val="000000"/>
                          </a:solidFill>
                          <a:effectLst/>
                          <a:latin typeface="Helvetica" panose="020B0500000000000000" pitchFamily="34" charset="0"/>
                        </a:rPr>
                        <a:t>Received</a:t>
                      </a:r>
                    </a:p>
                  </a:txBody>
                  <a:tcPr marL="8016" marR="8016" marT="8016" marB="0" vert="vert27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1" i="0" u="none" strike="noStrike">
                          <a:solidFill>
                            <a:srgbClr val="000000"/>
                          </a:solidFill>
                          <a:effectLst/>
                          <a:latin typeface="Helvetica" panose="020B0500000000000000" pitchFamily="34" charset="0"/>
                        </a:rPr>
                        <a:t>Accepted</a:t>
                      </a:r>
                    </a:p>
                  </a:txBody>
                  <a:tcPr marL="8016" marR="8016" marT="8016" marB="0" vert="vert27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1" i="0" u="none" strike="noStrike">
                          <a:solidFill>
                            <a:srgbClr val="000000"/>
                          </a:solidFill>
                          <a:effectLst/>
                          <a:latin typeface="Helvetica" panose="020B0500000000000000" pitchFamily="34" charset="0"/>
                        </a:rPr>
                        <a:t>Sequenced</a:t>
                      </a:r>
                    </a:p>
                  </a:txBody>
                  <a:tcPr marL="8016" marR="8016" marT="8016" marB="0" vert="vert27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1" i="0" u="none" strike="noStrike">
                          <a:solidFill>
                            <a:srgbClr val="000000"/>
                          </a:solidFill>
                          <a:effectLst/>
                          <a:latin typeface="Helvetica" panose="020B0500000000000000" pitchFamily="34" charset="0"/>
                        </a:rPr>
                        <a:t> </a:t>
                      </a:r>
                    </a:p>
                  </a:txBody>
                  <a:tcPr marL="8016" marR="8016" marT="8016" marB="0" vert="vert27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1" i="0" u="none" strike="noStrike">
                          <a:solidFill>
                            <a:srgbClr val="000000"/>
                          </a:solidFill>
                          <a:effectLst/>
                          <a:latin typeface="Helvetica" panose="020B0500000000000000" pitchFamily="34" charset="0"/>
                        </a:rPr>
                        <a:t>Mbases</a:t>
                      </a:r>
                    </a:p>
                  </a:txBody>
                  <a:tcPr marL="8016" marR="8016" marT="8016" marB="0" vert="vert27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1" i="0" u="none" strike="noStrike">
                          <a:solidFill>
                            <a:srgbClr val="000000"/>
                          </a:solidFill>
                          <a:effectLst/>
                          <a:latin typeface="Helvetica" panose="020B0500000000000000" pitchFamily="34" charset="0"/>
                        </a:rPr>
                        <a:t>Coverage</a:t>
                      </a:r>
                    </a:p>
                  </a:txBody>
                  <a:tcPr marL="8016" marR="8016" marT="8016" marB="0" vert="vert27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1" i="0" u="none" strike="noStrike">
                          <a:solidFill>
                            <a:srgbClr val="000000"/>
                          </a:solidFill>
                          <a:effectLst/>
                          <a:latin typeface="Helvetica" panose="020B0500000000000000" pitchFamily="34" charset="0"/>
                        </a:rPr>
                        <a:t>Assembly</a:t>
                      </a:r>
                    </a:p>
                  </a:txBody>
                  <a:tcPr marL="8016" marR="8016" marT="8016"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263199626"/>
                  </a:ext>
                </a:extLst>
              </a:tr>
              <a:tr h="160313">
                <a:tc>
                  <a:txBody>
                    <a:bodyPr/>
                    <a:lstStyle/>
                    <a:p>
                      <a:pPr algn="l" fontAlgn="b"/>
                      <a:r>
                        <a:rPr lang="en-US" sz="900" b="0" i="0" u="none" strike="noStrike">
                          <a:solidFill>
                            <a:srgbClr val="000000"/>
                          </a:solidFill>
                          <a:effectLst/>
                          <a:latin typeface="Helvetica" panose="020B0500000000000000" pitchFamily="34" charset="0"/>
                        </a:rPr>
                        <a:t>MG-001</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43895</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Escherichia</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coli</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244715447"/>
                  </a:ext>
                </a:extLst>
              </a:tr>
              <a:tr h="160313">
                <a:tc>
                  <a:txBody>
                    <a:bodyPr/>
                    <a:lstStyle/>
                    <a:p>
                      <a:pPr algn="l" fontAlgn="b"/>
                      <a:r>
                        <a:rPr lang="en-US" sz="900" b="0" i="0" u="none" strike="noStrike">
                          <a:solidFill>
                            <a:srgbClr val="000000"/>
                          </a:solidFill>
                          <a:effectLst/>
                          <a:latin typeface="Helvetica" panose="020B0500000000000000" pitchFamily="34" charset="0"/>
                        </a:rPr>
                        <a:t>MG-002</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BAA 2309</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Escherichia</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coli</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284212407"/>
                  </a:ext>
                </a:extLst>
              </a:tr>
              <a:tr h="160313">
                <a:tc>
                  <a:txBody>
                    <a:bodyPr/>
                    <a:lstStyle/>
                    <a:p>
                      <a:pPr algn="l" fontAlgn="b"/>
                      <a:r>
                        <a:rPr lang="en-US" sz="900" b="0" i="0" u="none" strike="noStrike">
                          <a:solidFill>
                            <a:srgbClr val="000000"/>
                          </a:solidFill>
                          <a:effectLst/>
                          <a:latin typeface="Helvetica" panose="020B0500000000000000" pitchFamily="34" charset="0"/>
                        </a:rPr>
                        <a:t>MG-003</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700720</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Salmonella</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enterica</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enterica</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2900</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469</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high quality</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3848901240"/>
                  </a:ext>
                </a:extLst>
              </a:tr>
              <a:tr h="160313">
                <a:tc>
                  <a:txBody>
                    <a:bodyPr/>
                    <a:lstStyle/>
                    <a:p>
                      <a:pPr algn="l" fontAlgn="b"/>
                      <a:r>
                        <a:rPr lang="en-US" sz="900" b="0" i="0" u="none" strike="noStrike">
                          <a:solidFill>
                            <a:srgbClr val="000000"/>
                          </a:solidFill>
                          <a:effectLst/>
                          <a:latin typeface="Helvetica" panose="020B0500000000000000" pitchFamily="34" charset="0"/>
                        </a:rPr>
                        <a:t>MG-004</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12324</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Salmonella</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enterica</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arizonae</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534</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71</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high quality</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1671662401"/>
                  </a:ext>
                </a:extLst>
              </a:tr>
              <a:tr h="160313">
                <a:tc>
                  <a:txBody>
                    <a:bodyPr/>
                    <a:lstStyle/>
                    <a:p>
                      <a:pPr algn="l" fontAlgn="b"/>
                      <a:r>
                        <a:rPr lang="en-US" sz="900" b="0" i="0" u="none" strike="noStrike">
                          <a:solidFill>
                            <a:srgbClr val="000000"/>
                          </a:solidFill>
                          <a:effectLst/>
                          <a:latin typeface="Helvetica" panose="020B0500000000000000" pitchFamily="34" charset="0"/>
                        </a:rPr>
                        <a:t>MG-005</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BAA 44</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Staphyloccus</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aureus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748</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164</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high quality</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269823492"/>
                  </a:ext>
                </a:extLst>
              </a:tr>
              <a:tr h="160313">
                <a:tc>
                  <a:txBody>
                    <a:bodyPr/>
                    <a:lstStyle/>
                    <a:p>
                      <a:pPr algn="l" fontAlgn="b"/>
                      <a:r>
                        <a:rPr lang="en-US" sz="900" b="0" i="0" u="none" strike="noStrike">
                          <a:solidFill>
                            <a:srgbClr val="000000"/>
                          </a:solidFill>
                          <a:effectLst/>
                          <a:latin typeface="Helvetica" panose="020B0500000000000000" pitchFamily="34" charset="0"/>
                        </a:rPr>
                        <a:t>MG-006</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12600</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Staphyloccus</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aureus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1" i="0" u="none" strike="noStrike">
                          <a:solidFill>
                            <a:srgbClr val="D9D9D9"/>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458115787"/>
                  </a:ext>
                </a:extLst>
              </a:tr>
              <a:tr h="160313">
                <a:tc>
                  <a:txBody>
                    <a:bodyPr/>
                    <a:lstStyle/>
                    <a:p>
                      <a:pPr algn="l" fontAlgn="b"/>
                      <a:r>
                        <a:rPr lang="en-US" sz="900" b="0" i="0" u="none" strike="noStrike">
                          <a:solidFill>
                            <a:srgbClr val="000000"/>
                          </a:solidFill>
                          <a:effectLst/>
                          <a:latin typeface="Helvetica" panose="020B0500000000000000" pitchFamily="34" charset="0"/>
                        </a:rPr>
                        <a:t>MG-007</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12228</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dirty="0" err="1">
                          <a:solidFill>
                            <a:srgbClr val="000000"/>
                          </a:solidFill>
                          <a:effectLst/>
                          <a:latin typeface="Helvetica" panose="020B0500000000000000" pitchFamily="34" charset="0"/>
                        </a:rPr>
                        <a:t>Staphyloccus</a:t>
                      </a:r>
                      <a:endParaRPr lang="en-US" sz="900" b="0" i="1" u="none" strike="noStrike" dirty="0">
                        <a:solidFill>
                          <a:srgbClr val="000000"/>
                        </a:solidFill>
                        <a:effectLst/>
                        <a:latin typeface="Helvetica" panose="020B0500000000000000" pitchFamily="34" charset="0"/>
                      </a:endParaRP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epidermidis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189228494"/>
                  </a:ext>
                </a:extLst>
              </a:tr>
              <a:tr h="160313">
                <a:tc>
                  <a:txBody>
                    <a:bodyPr/>
                    <a:lstStyle/>
                    <a:p>
                      <a:pPr algn="l" fontAlgn="b"/>
                      <a:r>
                        <a:rPr lang="en-US" sz="900" b="0" i="0" u="none" strike="noStrike">
                          <a:solidFill>
                            <a:srgbClr val="000000"/>
                          </a:solidFill>
                          <a:effectLst/>
                          <a:latin typeface="Helvetica" panose="020B0500000000000000" pitchFamily="34" charset="0"/>
                        </a:rPr>
                        <a:t>MG-008</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BAA 47</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Pseudomonas</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aeruginosa</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282</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41</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standard</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862914346"/>
                  </a:ext>
                </a:extLst>
              </a:tr>
              <a:tr h="160313">
                <a:tc>
                  <a:txBody>
                    <a:bodyPr/>
                    <a:lstStyle/>
                    <a:p>
                      <a:pPr algn="l" fontAlgn="b"/>
                      <a:r>
                        <a:rPr lang="en-US" sz="900" b="0" i="0" u="none" strike="noStrike">
                          <a:solidFill>
                            <a:srgbClr val="000000"/>
                          </a:solidFill>
                          <a:effectLst/>
                          <a:latin typeface="Helvetica" panose="020B0500000000000000" pitchFamily="34" charset="0"/>
                        </a:rPr>
                        <a:t>MG-009</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19606</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Acinetobacter</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baumannii</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3868419237"/>
                  </a:ext>
                </a:extLst>
              </a:tr>
              <a:tr h="160313">
                <a:tc>
                  <a:txBody>
                    <a:bodyPr/>
                    <a:lstStyle/>
                    <a:p>
                      <a:pPr algn="l" fontAlgn="b"/>
                      <a:r>
                        <a:rPr lang="en-US" sz="900" b="0" i="0" u="none" strike="noStrike">
                          <a:solidFill>
                            <a:srgbClr val="000000"/>
                          </a:solidFill>
                          <a:effectLst/>
                          <a:latin typeface="Helvetica" panose="020B0500000000000000" pitchFamily="34" charset="0"/>
                        </a:rPr>
                        <a:t>MG-010</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13077</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Neisseria</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meningitidis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4265076174"/>
                  </a:ext>
                </a:extLst>
              </a:tr>
              <a:tr h="160313">
                <a:tc>
                  <a:txBody>
                    <a:bodyPr/>
                    <a:lstStyle/>
                    <a:p>
                      <a:pPr algn="l" fontAlgn="b"/>
                      <a:r>
                        <a:rPr lang="en-US" sz="900" b="0" i="0" u="none" strike="noStrike">
                          <a:solidFill>
                            <a:srgbClr val="000000"/>
                          </a:solidFill>
                          <a:effectLst/>
                          <a:latin typeface="Helvetica" panose="020B0500000000000000" pitchFamily="34" charset="0"/>
                        </a:rPr>
                        <a:t>MG-011</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25177</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Mycobacterium </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tuberculosis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sngStrike">
                          <a:solidFill>
                            <a:srgbClr val="000000"/>
                          </a:solidFill>
                          <a:effectLst/>
                          <a:latin typeface="Helvetica" panose="020B0500000000000000" pitchFamily="34" charset="0"/>
                        </a:rPr>
                        <a:t> </a:t>
                      </a:r>
                      <a:endParaRPr lang="en-US" sz="900" b="0" i="0" u="none" strike="noStrike">
                        <a:solidFill>
                          <a:srgbClr val="000000"/>
                        </a:solidFill>
                        <a:effectLst/>
                        <a:latin typeface="Helvetica" panose="020B0500000000000000" pitchFamily="34" charset="0"/>
                      </a:endParaRPr>
                    </a:p>
                  </a:txBody>
                  <a:tcPr marL="8016" marR="8016" marT="8016" marB="0" anchor="b">
                    <a:lnL>
                      <a:noFill/>
                    </a:lnL>
                    <a:lnR>
                      <a:noFill/>
                    </a:lnR>
                    <a:lnT>
                      <a:noFill/>
                    </a:lnT>
                    <a:lnB>
                      <a:noFill/>
                    </a:lnB>
                    <a:solidFill>
                      <a:srgbClr val="FFFFFF"/>
                    </a:solidFill>
                  </a:tcPr>
                </a:tc>
                <a:tc>
                  <a:txBody>
                    <a:bodyPr/>
                    <a:lstStyle/>
                    <a:p>
                      <a:pPr algn="l" fontAlgn="b"/>
                      <a:r>
                        <a:rPr lang="en-US" sz="900" b="0" i="0" u="none" strike="sngStrike">
                          <a:solidFill>
                            <a:srgbClr val="000000"/>
                          </a:solidFill>
                          <a:effectLst/>
                          <a:latin typeface="Helvetica" panose="020B0500000000000000" pitchFamily="34" charset="0"/>
                        </a:rPr>
                        <a:t> </a:t>
                      </a:r>
                      <a:endParaRPr lang="en-US" sz="900" b="0" i="0" u="none" strike="noStrike">
                        <a:solidFill>
                          <a:srgbClr val="000000"/>
                        </a:solidFill>
                        <a:effectLst/>
                        <a:latin typeface="Helvetica" panose="020B0500000000000000" pitchFamily="34" charset="0"/>
                      </a:endParaRPr>
                    </a:p>
                  </a:txBody>
                  <a:tcPr marL="8016" marR="8016" marT="8016" marB="0" anchor="b">
                    <a:lnL>
                      <a:noFill/>
                    </a:lnL>
                    <a:lnR>
                      <a:noFill/>
                    </a:lnR>
                    <a:lnT>
                      <a:noFill/>
                    </a:lnT>
                    <a:lnB>
                      <a:noFill/>
                    </a:lnB>
                    <a:solidFill>
                      <a:srgbClr val="FFFFFF"/>
                    </a:solidFill>
                  </a:tcPr>
                </a:tc>
                <a:tc>
                  <a:txBody>
                    <a:bodyPr/>
                    <a:lstStyle/>
                    <a:p>
                      <a:pPr algn="l" fontAlgn="b"/>
                      <a:r>
                        <a:rPr lang="en-US" sz="900" b="0" i="0" u="none" strike="sngStrike">
                          <a:solidFill>
                            <a:srgbClr val="000000"/>
                          </a:solidFill>
                          <a:effectLst/>
                          <a:latin typeface="Helvetica" panose="020B0500000000000000" pitchFamily="34" charset="0"/>
                        </a:rPr>
                        <a:t> </a:t>
                      </a:r>
                      <a:endParaRPr lang="en-US" sz="900" b="0" i="0" u="none" strike="noStrike">
                        <a:solidFill>
                          <a:srgbClr val="000000"/>
                        </a:solidFill>
                        <a:effectLst/>
                        <a:latin typeface="Helvetica" panose="020B0500000000000000" pitchFamily="34" charset="0"/>
                      </a:endParaRP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1862537922"/>
                  </a:ext>
                </a:extLst>
              </a:tr>
              <a:tr h="160313">
                <a:tc>
                  <a:txBody>
                    <a:bodyPr/>
                    <a:lstStyle/>
                    <a:p>
                      <a:pPr algn="l" fontAlgn="b"/>
                      <a:r>
                        <a:rPr lang="en-US" sz="900" b="0" i="0" u="none" strike="noStrike">
                          <a:solidFill>
                            <a:srgbClr val="000000"/>
                          </a:solidFill>
                          <a:effectLst/>
                          <a:latin typeface="Helvetica" panose="020B0500000000000000" pitchFamily="34" charset="0"/>
                        </a:rPr>
                        <a:t>MG-012</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43504</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Helicobacter</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pylori</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2069737190"/>
                  </a:ext>
                </a:extLst>
              </a:tr>
              <a:tr h="160313">
                <a:tc>
                  <a:txBody>
                    <a:bodyPr/>
                    <a:lstStyle/>
                    <a:p>
                      <a:pPr algn="l" fontAlgn="b"/>
                      <a:r>
                        <a:rPr lang="en-US" sz="900" b="0" i="0" u="none" strike="noStrike">
                          <a:solidFill>
                            <a:srgbClr val="000000"/>
                          </a:solidFill>
                          <a:effectLst/>
                          <a:latin typeface="Helvetica" panose="020B0500000000000000" pitchFamily="34" charset="0"/>
                        </a:rPr>
                        <a:t>MG-013</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12344</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Streptococcus</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pyogenes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1" i="0" u="none" strike="noStrike">
                          <a:solidFill>
                            <a:srgbClr val="D9D9D9"/>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4129898445"/>
                  </a:ext>
                </a:extLst>
              </a:tr>
              <a:tr h="160313">
                <a:tc>
                  <a:txBody>
                    <a:bodyPr/>
                    <a:lstStyle/>
                    <a:p>
                      <a:pPr algn="l" fontAlgn="b"/>
                      <a:r>
                        <a:rPr lang="en-US" sz="900" b="0" i="0" u="none" strike="noStrike">
                          <a:solidFill>
                            <a:srgbClr val="000000"/>
                          </a:solidFill>
                          <a:effectLst/>
                          <a:latin typeface="Helvetica" panose="020B0500000000000000" pitchFamily="34" charset="0"/>
                        </a:rPr>
                        <a:t>MG-014</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19433</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Enterococcus</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faecalis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3697619592"/>
                  </a:ext>
                </a:extLst>
              </a:tr>
              <a:tr h="160313">
                <a:tc>
                  <a:txBody>
                    <a:bodyPr/>
                    <a:lstStyle/>
                    <a:p>
                      <a:pPr algn="l" fontAlgn="b"/>
                      <a:r>
                        <a:rPr lang="en-US" sz="900" b="0" i="0" u="none" strike="noStrike">
                          <a:solidFill>
                            <a:srgbClr val="000000"/>
                          </a:solidFill>
                          <a:effectLst/>
                          <a:latin typeface="Helvetica" panose="020B0500000000000000" pitchFamily="34" charset="0"/>
                        </a:rPr>
                        <a:t>MG-015</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33291</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Campylobacter</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jejuni</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920334462"/>
                  </a:ext>
                </a:extLst>
              </a:tr>
              <a:tr h="160313">
                <a:tc>
                  <a:txBody>
                    <a:bodyPr/>
                    <a:lstStyle/>
                    <a:p>
                      <a:pPr algn="l" fontAlgn="b"/>
                      <a:r>
                        <a:rPr lang="en-US" sz="900" b="0" i="0" u="none" strike="noStrike">
                          <a:solidFill>
                            <a:srgbClr val="000000"/>
                          </a:solidFill>
                          <a:effectLst/>
                          <a:latin typeface="Helvetica" panose="020B0500000000000000" pitchFamily="34" charset="0"/>
                        </a:rPr>
                        <a:t>MG-016</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27061</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Achromobacter</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xylosoxidans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2802316423"/>
                  </a:ext>
                </a:extLst>
              </a:tr>
              <a:tr h="160313">
                <a:tc>
                  <a:txBody>
                    <a:bodyPr/>
                    <a:lstStyle/>
                    <a:p>
                      <a:pPr algn="l" fontAlgn="b"/>
                      <a:r>
                        <a:rPr lang="en-US" sz="900" b="0" i="0" u="none" strike="noStrike">
                          <a:solidFill>
                            <a:srgbClr val="000000"/>
                          </a:solidFill>
                          <a:effectLst/>
                          <a:latin typeface="Helvetica" panose="020B0500000000000000" pitchFamily="34" charset="0"/>
                        </a:rPr>
                        <a:t>MG-017</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35654</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Aeromonas</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hydrophila</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3547429797"/>
                  </a:ext>
                </a:extLst>
              </a:tr>
              <a:tr h="160313">
                <a:tc>
                  <a:txBody>
                    <a:bodyPr/>
                    <a:lstStyle/>
                    <a:p>
                      <a:pPr algn="l" fontAlgn="b"/>
                      <a:r>
                        <a:rPr lang="en-US" sz="900" b="0" i="0" u="none" strike="noStrike">
                          <a:solidFill>
                            <a:srgbClr val="000000"/>
                          </a:solidFill>
                          <a:effectLst/>
                          <a:latin typeface="Helvetica" panose="020B0500000000000000" pitchFamily="34" charset="0"/>
                        </a:rPr>
                        <a:t>MG-018</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13883</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Klebsiella</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pneumoniae</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164</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15.6</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standard</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4163335659"/>
                  </a:ext>
                </a:extLst>
              </a:tr>
              <a:tr h="160313">
                <a:tc>
                  <a:txBody>
                    <a:bodyPr/>
                    <a:lstStyle/>
                    <a:p>
                      <a:pPr algn="l" fontAlgn="b"/>
                      <a:r>
                        <a:rPr lang="en-US" sz="900" b="0" i="0" u="none" strike="noStrike">
                          <a:solidFill>
                            <a:srgbClr val="000000"/>
                          </a:solidFill>
                          <a:effectLst/>
                          <a:latin typeface="Helvetica" panose="020B0500000000000000" pitchFamily="34" charset="0"/>
                        </a:rPr>
                        <a:t>MG-019</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25931</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Shigella</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sonnei</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1336597037"/>
                  </a:ext>
                </a:extLst>
              </a:tr>
              <a:tr h="160313">
                <a:tc>
                  <a:txBody>
                    <a:bodyPr/>
                    <a:lstStyle/>
                    <a:p>
                      <a:pPr algn="l" fontAlgn="b"/>
                      <a:r>
                        <a:rPr lang="en-US" sz="900" b="0" i="0" u="none" strike="noStrike">
                          <a:solidFill>
                            <a:srgbClr val="000000"/>
                          </a:solidFill>
                          <a:effectLst/>
                          <a:latin typeface="Helvetica" panose="020B0500000000000000" pitchFamily="34" charset="0"/>
                        </a:rPr>
                        <a:t>MG-020</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9006</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Haemophilus</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influenzae</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3472902247"/>
                  </a:ext>
                </a:extLst>
              </a:tr>
              <a:tr h="160313">
                <a:tc>
                  <a:txBody>
                    <a:bodyPr/>
                    <a:lstStyle/>
                    <a:p>
                      <a:pPr algn="l" fontAlgn="b"/>
                      <a:r>
                        <a:rPr lang="en-US" sz="900" b="0" i="0" u="none" strike="noStrike">
                          <a:solidFill>
                            <a:srgbClr val="000000"/>
                          </a:solidFill>
                          <a:effectLst/>
                          <a:latin typeface="Helvetica" panose="020B0500000000000000" pitchFamily="34" charset="0"/>
                        </a:rPr>
                        <a:t>MG-021</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35016</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dirty="0">
                          <a:solidFill>
                            <a:srgbClr val="000000"/>
                          </a:solidFill>
                          <a:effectLst/>
                          <a:latin typeface="Helvetica" panose="020B0500000000000000" pitchFamily="34" charset="0"/>
                        </a:rPr>
                        <a:t>Vibrio</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furnissii</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117449651"/>
                  </a:ext>
                </a:extLst>
              </a:tr>
              <a:tr h="160313">
                <a:tc>
                  <a:txBody>
                    <a:bodyPr/>
                    <a:lstStyle/>
                    <a:p>
                      <a:pPr algn="l" fontAlgn="b"/>
                      <a:r>
                        <a:rPr lang="en-US" sz="900" b="0" i="0" u="none" strike="noStrike">
                          <a:solidFill>
                            <a:srgbClr val="000000"/>
                          </a:solidFill>
                          <a:effectLst/>
                          <a:latin typeface="Helvetica" panose="020B0500000000000000" pitchFamily="34" charset="0"/>
                        </a:rPr>
                        <a:t>MG-022</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ATCC 19115</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Listeria</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monocytogenes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3451826022"/>
                  </a:ext>
                </a:extLst>
              </a:tr>
              <a:tr h="160313">
                <a:tc>
                  <a:txBody>
                    <a:bodyPr/>
                    <a:lstStyle/>
                    <a:p>
                      <a:pPr algn="l" fontAlgn="b"/>
                      <a:r>
                        <a:rPr lang="en-US" sz="900" b="0" i="0" u="none" strike="noStrike">
                          <a:solidFill>
                            <a:srgbClr val="000000"/>
                          </a:solidFill>
                          <a:effectLst/>
                          <a:latin typeface="Helvetica" panose="020B0500000000000000" pitchFamily="34" charset="0"/>
                        </a:rPr>
                        <a:t>MG-023</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dirty="0" err="1">
                          <a:solidFill>
                            <a:srgbClr val="000000"/>
                          </a:solidFill>
                          <a:effectLst/>
                          <a:latin typeface="Helvetica" panose="020B0500000000000000" pitchFamily="34" charset="0"/>
                        </a:rPr>
                        <a:t>ATCC</a:t>
                      </a:r>
                      <a:r>
                        <a:rPr lang="en-US" sz="900" b="0" i="0" u="none" strike="noStrike" dirty="0">
                          <a:solidFill>
                            <a:srgbClr val="000000"/>
                          </a:solidFill>
                          <a:effectLst/>
                          <a:latin typeface="Helvetica" panose="020B0500000000000000" pitchFamily="34" charset="0"/>
                        </a:rPr>
                        <a:t> 49368</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Corynebacterium </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amycolatum</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Yes</a:t>
                      </a:r>
                    </a:p>
                  </a:txBody>
                  <a:tcPr marL="8016" marR="8016" marT="8016" marB="0" anchor="b">
                    <a:lnL>
                      <a:noFill/>
                    </a:lnL>
                    <a:lnR>
                      <a:noFill/>
                    </a:lnR>
                    <a:lnT>
                      <a:noFill/>
                    </a:lnT>
                    <a:lnB>
                      <a:noFill/>
                    </a:lnB>
                    <a:solidFill>
                      <a:srgbClr val="FFFFFF"/>
                    </a:solidFill>
                  </a:tcPr>
                </a:tc>
                <a:tc>
                  <a:txBody>
                    <a:bodyPr/>
                    <a:lstStyle/>
                    <a:p>
                      <a:pPr algn="l" fontAlgn="b"/>
                      <a:r>
                        <a:rPr lang="en-US" sz="900" b="1" i="0" u="none" strike="noStrike">
                          <a:solidFill>
                            <a:srgbClr val="D9D9D9"/>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1975181053"/>
                  </a:ext>
                </a:extLst>
              </a:tr>
              <a:tr h="160313">
                <a:tc>
                  <a:txBody>
                    <a:bodyPr/>
                    <a:lstStyle/>
                    <a:p>
                      <a:pPr algn="l" fontAlgn="b"/>
                      <a:r>
                        <a:rPr lang="en-US" sz="900" b="0" i="0" u="none" strike="noStrike">
                          <a:solidFill>
                            <a:srgbClr val="000000"/>
                          </a:solidFill>
                          <a:effectLst/>
                          <a:latin typeface="Helvetica" panose="020B0500000000000000" pitchFamily="34" charset="0"/>
                        </a:rPr>
                        <a:t>MG-024</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dirty="0" err="1">
                          <a:solidFill>
                            <a:srgbClr val="000000"/>
                          </a:solidFill>
                          <a:effectLst/>
                          <a:latin typeface="Helvetica" panose="020B0500000000000000" pitchFamily="34" charset="0"/>
                        </a:rPr>
                        <a:t>ATCC</a:t>
                      </a:r>
                      <a:r>
                        <a:rPr lang="en-US" sz="900" b="0" i="0" u="none" strike="noStrike" dirty="0">
                          <a:solidFill>
                            <a:srgbClr val="000000"/>
                          </a:solidFill>
                          <a:effectLst/>
                          <a:latin typeface="Helvetica" panose="020B0500000000000000" pitchFamily="34" charset="0"/>
                        </a:rPr>
                        <a:t> 33152</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Legionella</a:t>
                      </a:r>
                    </a:p>
                  </a:txBody>
                  <a:tcPr marL="8016" marR="8016" marT="8016" marB="0" anchor="b">
                    <a:lnL>
                      <a:noFill/>
                    </a:lnL>
                    <a:lnR>
                      <a:noFill/>
                    </a:lnR>
                    <a:lnT>
                      <a:noFill/>
                    </a:lnT>
                    <a:lnB>
                      <a:noFill/>
                    </a:lnB>
                    <a:solidFill>
                      <a:srgbClr val="FFFFFF"/>
                    </a:solidFill>
                  </a:tcPr>
                </a:tc>
                <a:tc>
                  <a:txBody>
                    <a:bodyPr/>
                    <a:lstStyle/>
                    <a:p>
                      <a:pPr algn="l" fontAlgn="b"/>
                      <a:r>
                        <a:rPr lang="en-US" sz="900" b="0" i="1" u="none" strike="noStrike">
                          <a:solidFill>
                            <a:srgbClr val="000000"/>
                          </a:solidFill>
                          <a:effectLst/>
                          <a:latin typeface="Helvetica" panose="020B0500000000000000" pitchFamily="34" charset="0"/>
                        </a:rPr>
                        <a:t>pneumophila</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l"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tc>
                  <a:txBody>
                    <a:bodyPr/>
                    <a:lstStyle/>
                    <a:p>
                      <a:pPr algn="r" fontAlgn="b"/>
                      <a:r>
                        <a:rPr lang="en-US" sz="900" b="0" i="0" u="none" strike="noStrike">
                          <a:solidFill>
                            <a:srgbClr val="000000"/>
                          </a:solidFill>
                          <a:effectLst/>
                          <a:latin typeface="Helvetica" panose="020B0500000000000000" pitchFamily="34" charset="0"/>
                        </a:rPr>
                        <a:t> </a:t>
                      </a:r>
                    </a:p>
                  </a:txBody>
                  <a:tcPr marL="8016" marR="8016" marT="8016" marB="0" anchor="b">
                    <a:lnL>
                      <a:noFill/>
                    </a:lnL>
                    <a:lnR>
                      <a:noFill/>
                    </a:lnR>
                    <a:lnT>
                      <a:noFill/>
                    </a:lnT>
                    <a:lnB>
                      <a:noFill/>
                    </a:lnB>
                    <a:solidFill>
                      <a:srgbClr val="FFFFFF"/>
                    </a:solidFill>
                  </a:tcPr>
                </a:tc>
                <a:extLst>
                  <a:ext uri="{0D108BD9-81ED-4DB2-BD59-A6C34878D82A}">
                    <a16:rowId xmlns:a16="http://schemas.microsoft.com/office/drawing/2014/main" val="2601422878"/>
                  </a:ext>
                </a:extLst>
              </a:tr>
              <a:tr h="168329">
                <a:tc>
                  <a:txBody>
                    <a:bodyPr/>
                    <a:lstStyle/>
                    <a:p>
                      <a:pPr algn="l" fontAlgn="b"/>
                      <a:r>
                        <a:rPr lang="en-US" sz="900" b="0" i="0" u="none" strike="noStrike" dirty="0">
                          <a:solidFill>
                            <a:srgbClr val="000000"/>
                          </a:solidFill>
                          <a:effectLst/>
                          <a:latin typeface="Helvetica" panose="020B0500000000000000" pitchFamily="34" charset="0"/>
                        </a:rPr>
                        <a:t>MG-025</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0" u="none" strike="noStrike" dirty="0" err="1">
                          <a:solidFill>
                            <a:srgbClr val="000000"/>
                          </a:solidFill>
                          <a:effectLst/>
                          <a:latin typeface="Helvetica" panose="020B0500000000000000" pitchFamily="34" charset="0"/>
                        </a:rPr>
                        <a:t>ATCC</a:t>
                      </a:r>
                      <a:r>
                        <a:rPr lang="en-US" sz="900" b="0" i="0" u="none" strike="noStrike" dirty="0">
                          <a:solidFill>
                            <a:srgbClr val="000000"/>
                          </a:solidFill>
                          <a:effectLst/>
                          <a:latin typeface="Helvetica" panose="020B0500000000000000" pitchFamily="34" charset="0"/>
                        </a:rPr>
                        <a:t> 17857</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1" u="none" strike="noStrike" dirty="0">
                          <a:solidFill>
                            <a:srgbClr val="000000"/>
                          </a:solidFill>
                          <a:effectLst/>
                          <a:latin typeface="Helvetica" panose="020B0500000000000000" pitchFamily="34" charset="0"/>
                        </a:rPr>
                        <a:t>Clostridium</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1" u="none" strike="noStrike" dirty="0">
                          <a:solidFill>
                            <a:srgbClr val="000000"/>
                          </a:solidFill>
                          <a:effectLst/>
                          <a:latin typeface="Helvetica" panose="020B0500000000000000" pitchFamily="34" charset="0"/>
                        </a:rPr>
                        <a:t>difficile</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0" u="none" strike="noStrike" dirty="0">
                          <a:solidFill>
                            <a:srgbClr val="000000"/>
                          </a:solidFill>
                          <a:effectLst/>
                          <a:latin typeface="Helvetica" panose="020B0500000000000000" pitchFamily="34" charset="0"/>
                        </a:rPr>
                        <a:t> </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0" u="none" strike="noStrike" dirty="0">
                          <a:solidFill>
                            <a:srgbClr val="000000"/>
                          </a:solidFill>
                          <a:effectLst/>
                          <a:latin typeface="Helvetica" panose="020B0500000000000000" pitchFamily="34" charset="0"/>
                        </a:rPr>
                        <a:t> </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0" u="none" strike="noStrike" dirty="0">
                          <a:solidFill>
                            <a:srgbClr val="000000"/>
                          </a:solidFill>
                          <a:effectLst/>
                          <a:latin typeface="Helvetica" panose="020B0500000000000000" pitchFamily="34" charset="0"/>
                        </a:rPr>
                        <a:t> </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0" u="none" strike="noStrike" dirty="0">
                          <a:solidFill>
                            <a:srgbClr val="000000"/>
                          </a:solidFill>
                          <a:effectLst/>
                          <a:latin typeface="Helvetica" panose="020B0500000000000000" pitchFamily="34" charset="0"/>
                        </a:rPr>
                        <a:t> </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0" u="none" strike="noStrike" dirty="0">
                          <a:solidFill>
                            <a:srgbClr val="000000"/>
                          </a:solidFill>
                          <a:effectLst/>
                          <a:latin typeface="Helvetica" panose="020B0500000000000000" pitchFamily="34" charset="0"/>
                        </a:rPr>
                        <a:t> </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0" u="none" strike="noStrike" dirty="0">
                          <a:solidFill>
                            <a:srgbClr val="000000"/>
                          </a:solidFill>
                          <a:effectLst/>
                          <a:latin typeface="Helvetica" panose="020B0500000000000000" pitchFamily="34" charset="0"/>
                        </a:rPr>
                        <a:t> </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l" fontAlgn="b"/>
                      <a:r>
                        <a:rPr lang="en-US" sz="900" b="0" i="0" u="none" strike="noStrike" dirty="0">
                          <a:solidFill>
                            <a:srgbClr val="000000"/>
                          </a:solidFill>
                          <a:effectLst/>
                          <a:latin typeface="Helvetica" panose="020B0500000000000000" pitchFamily="34" charset="0"/>
                        </a:rPr>
                        <a:t> </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tc>
                  <a:txBody>
                    <a:bodyPr/>
                    <a:lstStyle/>
                    <a:p>
                      <a:pPr algn="r" fontAlgn="b"/>
                      <a:r>
                        <a:rPr lang="en-US" sz="900" b="0" i="0" u="none" strike="noStrike" dirty="0">
                          <a:solidFill>
                            <a:srgbClr val="000000"/>
                          </a:solidFill>
                          <a:effectLst/>
                          <a:latin typeface="Helvetica" panose="020B0500000000000000" pitchFamily="34" charset="0"/>
                        </a:rPr>
                        <a:t> </a:t>
                      </a:r>
                    </a:p>
                  </a:txBody>
                  <a:tcPr marL="8016" marR="8016" marT="8016" marB="0" anchor="b">
                    <a:lnL>
                      <a:noFill/>
                    </a:lnL>
                    <a:lnR>
                      <a:noFill/>
                    </a:lnR>
                    <a:lnT>
                      <a:noFill/>
                    </a:lnT>
                    <a:lnB w="12700" cap="flat" cmpd="sng" algn="ctr">
                      <a:noFill/>
                      <a:prstDash val="solid"/>
                      <a:round/>
                      <a:headEnd type="none" w="med" len="med"/>
                      <a:tailEnd type="none" w="med" len="med"/>
                    </a:lnB>
                    <a:solidFill>
                      <a:srgbClr val="FFFFFF"/>
                    </a:solidFill>
                  </a:tcPr>
                </a:tc>
                <a:extLst>
                  <a:ext uri="{0D108BD9-81ED-4DB2-BD59-A6C34878D82A}">
                    <a16:rowId xmlns:a16="http://schemas.microsoft.com/office/drawing/2014/main" val="3271341059"/>
                  </a:ext>
                </a:extLst>
              </a:tr>
              <a:tr h="168329">
                <a:tc>
                  <a:txBody>
                    <a:bodyPr/>
                    <a:lstStyle/>
                    <a:p>
                      <a:pPr algn="l" fontAlgn="b"/>
                      <a:r>
                        <a:rPr lang="en-US" sz="900" b="0" i="0" u="none" strike="noStrike" dirty="0">
                          <a:solidFill>
                            <a:srgbClr val="000000"/>
                          </a:solidFill>
                          <a:effectLst/>
                          <a:latin typeface="Helvetica" panose="020B0500000000000000" pitchFamily="34" charset="0"/>
                        </a:rPr>
                        <a:t>HG-001</a:t>
                      </a:r>
                    </a:p>
                  </a:txBody>
                  <a:tcPr marL="7973" marR="7973" marT="7973"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kern="1200" baseline="0" dirty="0">
                          <a:solidFill>
                            <a:schemeClr val="tx1"/>
                          </a:solidFill>
                          <a:latin typeface="Helvetica" panose="020B0500000000000000" pitchFamily="34" charset="0"/>
                          <a:ea typeface="+mn-ea"/>
                          <a:cs typeface="+mn-cs"/>
                        </a:rPr>
                        <a:t>GM 24385</a:t>
                      </a:r>
                      <a:endParaRPr lang="en-US" sz="1000" b="0" i="0" u="none" strike="noStrike" dirty="0">
                        <a:solidFill>
                          <a:srgbClr val="000000"/>
                        </a:solidFill>
                        <a:effectLst/>
                        <a:latin typeface="Helvetica" panose="020B0500000000000000" pitchFamily="34" charset="0"/>
                      </a:endParaRPr>
                    </a:p>
                  </a:txBody>
                  <a:tcPr marL="7973" marR="7973" marT="7973"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1" u="none" strike="noStrike" dirty="0">
                          <a:solidFill>
                            <a:srgbClr val="000000"/>
                          </a:solidFill>
                          <a:effectLst/>
                          <a:latin typeface="Helvetica" panose="020B0500000000000000" pitchFamily="34" charset="0"/>
                        </a:rPr>
                        <a:t>Homo</a:t>
                      </a:r>
                    </a:p>
                  </a:txBody>
                  <a:tcPr marL="7973" marR="7973" marT="7973"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1" u="none" strike="noStrike" dirty="0">
                          <a:solidFill>
                            <a:srgbClr val="000000"/>
                          </a:solidFill>
                          <a:effectLst/>
                          <a:latin typeface="Helvetica" panose="020B0500000000000000" pitchFamily="34" charset="0"/>
                        </a:rPr>
                        <a:t>sapiens</a:t>
                      </a:r>
                    </a:p>
                  </a:txBody>
                  <a:tcPr marL="7973" marR="7973" marT="7973"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endParaRPr lang="en-US" sz="900" b="0" i="0" u="none" strike="noStrike" dirty="0">
                        <a:solidFill>
                          <a:srgbClr val="000000"/>
                        </a:solidFill>
                        <a:effectLst/>
                        <a:latin typeface="Helvetica" panose="020B0500000000000000" pitchFamily="34" charset="0"/>
                      </a:endParaRPr>
                    </a:p>
                  </a:txBody>
                  <a:tcPr marL="8016" marR="8016" marT="8016"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endParaRPr lang="en-US" sz="900" b="0" i="0" u="none" strike="noStrike" dirty="0">
                        <a:solidFill>
                          <a:srgbClr val="000000"/>
                        </a:solidFill>
                        <a:effectLst/>
                        <a:latin typeface="Helvetica" panose="020B0500000000000000" pitchFamily="34" charset="0"/>
                      </a:endParaRPr>
                    </a:p>
                  </a:txBody>
                  <a:tcPr marL="8016" marR="8016" marT="8016"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endParaRPr lang="en-US" sz="900" b="0" i="0" u="none" strike="noStrike" dirty="0">
                        <a:solidFill>
                          <a:srgbClr val="000000"/>
                        </a:solidFill>
                        <a:effectLst/>
                        <a:latin typeface="Helvetica" panose="020B0500000000000000" pitchFamily="34" charset="0"/>
                      </a:endParaRPr>
                    </a:p>
                  </a:txBody>
                  <a:tcPr marL="8016" marR="8016" marT="8016"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endParaRPr lang="en-US" sz="900" b="0" i="0" u="none" strike="noStrike" dirty="0">
                        <a:solidFill>
                          <a:srgbClr val="000000"/>
                        </a:solidFill>
                        <a:effectLst/>
                        <a:latin typeface="Helvetica" panose="020B0500000000000000" pitchFamily="34" charset="0"/>
                      </a:endParaRPr>
                    </a:p>
                  </a:txBody>
                  <a:tcPr marL="8016" marR="8016" marT="8016"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endParaRPr lang="en-US" sz="900" b="0" i="0" u="none" strike="noStrike" dirty="0">
                        <a:solidFill>
                          <a:srgbClr val="000000"/>
                        </a:solidFill>
                        <a:effectLst/>
                        <a:latin typeface="Helvetica" panose="020B0500000000000000" pitchFamily="34" charset="0"/>
                      </a:endParaRPr>
                    </a:p>
                  </a:txBody>
                  <a:tcPr marL="8016" marR="8016" marT="8016"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endParaRPr lang="en-US" sz="900" b="0" i="0" u="none" strike="noStrike" dirty="0">
                        <a:solidFill>
                          <a:srgbClr val="000000"/>
                        </a:solidFill>
                        <a:effectLst/>
                        <a:latin typeface="Helvetica" panose="020B0500000000000000" pitchFamily="34" charset="0"/>
                      </a:endParaRPr>
                    </a:p>
                  </a:txBody>
                  <a:tcPr marL="8016" marR="8016" marT="8016"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endParaRPr lang="en-US" sz="900" b="0" i="0" u="none" strike="noStrike" dirty="0">
                        <a:solidFill>
                          <a:srgbClr val="000000"/>
                        </a:solidFill>
                        <a:effectLst/>
                        <a:latin typeface="Helvetica" panose="020B0500000000000000" pitchFamily="34" charset="0"/>
                      </a:endParaRPr>
                    </a:p>
                  </a:txBody>
                  <a:tcPr marL="8016" marR="8016" marT="8016"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endParaRPr lang="en-US" sz="900" b="0" i="0" u="none" strike="noStrike" dirty="0">
                        <a:solidFill>
                          <a:srgbClr val="000000"/>
                        </a:solidFill>
                        <a:effectLst/>
                        <a:latin typeface="Helvetica" panose="020B0500000000000000" pitchFamily="34" charset="0"/>
                      </a:endParaRPr>
                    </a:p>
                  </a:txBody>
                  <a:tcPr marL="8016" marR="8016" marT="8016" marB="0" anchor="b">
                    <a:lnL>
                      <a:noFill/>
                    </a:lnL>
                    <a:lnR>
                      <a:noFill/>
                    </a:lnR>
                    <a:lnT>
                      <a:noFill/>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7830679"/>
                  </a:ext>
                </a:extLst>
              </a:tr>
            </a:tbl>
          </a:graphicData>
        </a:graphic>
      </p:graphicFrame>
      <p:sp>
        <p:nvSpPr>
          <p:cNvPr id="2" name="Title 1"/>
          <p:cNvSpPr>
            <a:spLocks noGrp="1"/>
          </p:cNvSpPr>
          <p:nvPr>
            <p:ph type="title"/>
          </p:nvPr>
        </p:nvSpPr>
        <p:spPr/>
        <p:txBody>
          <a:bodyPr/>
          <a:lstStyle/>
          <a:p>
            <a:r>
              <a:rPr lang="en-US" dirty="0"/>
              <a:t>Candidate RM 8376 (Available Summer 2018)</a:t>
            </a:r>
          </a:p>
        </p:txBody>
      </p:sp>
      <p:pic>
        <p:nvPicPr>
          <p:cNvPr id="20" name="Picture 19"/>
          <p:cNvPicPr>
            <a:picLocks noChangeAspect="1"/>
          </p:cNvPicPr>
          <p:nvPr/>
        </p:nvPicPr>
        <p:blipFill rotWithShape="1">
          <a:blip r:embed="rId3"/>
          <a:srcRect t="13860" r="13197" b="40526"/>
          <a:stretch/>
        </p:blipFill>
        <p:spPr>
          <a:xfrm>
            <a:off x="480260" y="2174461"/>
            <a:ext cx="4464718" cy="3128210"/>
          </a:xfrm>
          <a:prstGeom prst="rect">
            <a:avLst/>
          </a:prstGeom>
        </p:spPr>
      </p:pic>
    </p:spTree>
    <p:extLst>
      <p:ext uri="{BB962C8B-B14F-4D97-AF65-F5344CB8AC3E}">
        <p14:creationId xmlns:p14="http://schemas.microsoft.com/office/powerpoint/2010/main" val="5391723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E25F1174-84A7-473F-B943-A1DE8914E6C8}"/>
              </a:ext>
            </a:extLst>
          </p:cNvPr>
          <p:cNvSpPr txBox="1"/>
          <p:nvPr/>
        </p:nvSpPr>
        <p:spPr>
          <a:xfrm>
            <a:off x="901176" y="6088238"/>
            <a:ext cx="1865281" cy="584623"/>
          </a:xfrm>
          <a:prstGeom prst="rect">
            <a:avLst/>
          </a:prstGeom>
          <a:noFill/>
        </p:spPr>
        <p:txBody>
          <a:bodyPr wrap="none" rtlCol="0">
            <a:spAutoFit/>
          </a:bodyPr>
          <a:lstStyle/>
          <a:p>
            <a:r>
              <a:rPr lang="en-US" sz="3199" dirty="0"/>
              <a:t>Sam Forry</a:t>
            </a:r>
          </a:p>
        </p:txBody>
      </p:sp>
      <p:pic>
        <p:nvPicPr>
          <p:cNvPr id="18" name="Picture 2" descr="https://pbs.twimg.com/media/CplafvkWcAAY2Dr.jpg">
            <a:extLst>
              <a:ext uri="{FF2B5EF4-FFF2-40B4-BE49-F238E27FC236}">
                <a16:creationId xmlns:a16="http://schemas.microsoft.com/office/drawing/2014/main" id="{873208E0-9A3C-4918-88B9-AAAD87E1C53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2643" y="4018181"/>
            <a:ext cx="2309875" cy="2090647"/>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9" name="Picture 2" descr="https://www.nist.gov/sites/default/files/styles/300w_x_400h/public/userphotos/jkralj_photo_1.jpg?itok=UuZOGEno">
            <a:extLst>
              <a:ext uri="{FF2B5EF4-FFF2-40B4-BE49-F238E27FC236}">
                <a16:creationId xmlns:a16="http://schemas.microsoft.com/office/drawing/2014/main" id="{ACD2BC2D-1D3F-457B-816F-CFA9121C7E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4369" y="3833731"/>
            <a:ext cx="1734977" cy="2313302"/>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DB764F32-A818-40AD-925E-00B52DF72973}"/>
              </a:ext>
            </a:extLst>
          </p:cNvPr>
          <p:cNvSpPr txBox="1"/>
          <p:nvPr/>
        </p:nvSpPr>
        <p:spPr>
          <a:xfrm>
            <a:off x="6837132" y="6116265"/>
            <a:ext cx="1929449" cy="584623"/>
          </a:xfrm>
          <a:prstGeom prst="rect">
            <a:avLst/>
          </a:prstGeom>
          <a:noFill/>
        </p:spPr>
        <p:txBody>
          <a:bodyPr wrap="none" rtlCol="0">
            <a:spAutoFit/>
          </a:bodyPr>
          <a:lstStyle/>
          <a:p>
            <a:r>
              <a:rPr lang="en-US" sz="3199" dirty="0"/>
              <a:t>Jason Kralj</a:t>
            </a:r>
          </a:p>
        </p:txBody>
      </p:sp>
      <p:sp>
        <p:nvSpPr>
          <p:cNvPr id="25" name="TextBox 24">
            <a:extLst>
              <a:ext uri="{FF2B5EF4-FFF2-40B4-BE49-F238E27FC236}">
                <a16:creationId xmlns:a16="http://schemas.microsoft.com/office/drawing/2014/main" id="{6ABE8E3E-B949-4352-85E4-A429DCB728F0}"/>
              </a:ext>
            </a:extLst>
          </p:cNvPr>
          <p:cNvSpPr txBox="1"/>
          <p:nvPr/>
        </p:nvSpPr>
        <p:spPr>
          <a:xfrm>
            <a:off x="10020141" y="825488"/>
            <a:ext cx="1843294" cy="584623"/>
          </a:xfrm>
          <a:prstGeom prst="rect">
            <a:avLst/>
          </a:prstGeom>
          <a:noFill/>
        </p:spPr>
        <p:txBody>
          <a:bodyPr wrap="none" rtlCol="0">
            <a:spAutoFit/>
          </a:bodyPr>
          <a:lstStyle/>
          <a:p>
            <a:r>
              <a:rPr lang="en-US" sz="3199" dirty="0"/>
              <a:t>CosmosID</a:t>
            </a:r>
          </a:p>
        </p:txBody>
      </p:sp>
      <p:sp>
        <p:nvSpPr>
          <p:cNvPr id="26" name="TextBox 25">
            <a:extLst>
              <a:ext uri="{FF2B5EF4-FFF2-40B4-BE49-F238E27FC236}">
                <a16:creationId xmlns:a16="http://schemas.microsoft.com/office/drawing/2014/main" id="{9C392AF9-42A6-4046-9AF3-CBC8BC2CE8F5}"/>
              </a:ext>
            </a:extLst>
          </p:cNvPr>
          <p:cNvSpPr txBox="1"/>
          <p:nvPr/>
        </p:nvSpPr>
        <p:spPr>
          <a:xfrm>
            <a:off x="9864260" y="1376639"/>
            <a:ext cx="2155057" cy="1199944"/>
          </a:xfrm>
          <a:prstGeom prst="rect">
            <a:avLst/>
          </a:prstGeom>
          <a:noFill/>
        </p:spPr>
        <p:txBody>
          <a:bodyPr wrap="square" rtlCol="0">
            <a:spAutoFit/>
          </a:bodyPr>
          <a:lstStyle/>
          <a:p>
            <a:pPr algn="ctr"/>
            <a:r>
              <a:rPr lang="en-US" sz="2399" dirty="0"/>
              <a:t>Nur Hasan</a:t>
            </a:r>
          </a:p>
          <a:p>
            <a:pPr algn="ctr"/>
            <a:r>
              <a:rPr lang="en-US" sz="2399" dirty="0"/>
              <a:t>Kelly Moffat</a:t>
            </a:r>
          </a:p>
          <a:p>
            <a:pPr algn="ctr"/>
            <a:r>
              <a:rPr lang="en-US" sz="2399" dirty="0"/>
              <a:t>Manoj Dadlani</a:t>
            </a:r>
          </a:p>
        </p:txBody>
      </p:sp>
      <p:sp>
        <p:nvSpPr>
          <p:cNvPr id="27" name="TextBox 26">
            <a:extLst>
              <a:ext uri="{FF2B5EF4-FFF2-40B4-BE49-F238E27FC236}">
                <a16:creationId xmlns:a16="http://schemas.microsoft.com/office/drawing/2014/main" id="{4B693A84-2648-4DBD-9584-44D0495B0D81}"/>
              </a:ext>
            </a:extLst>
          </p:cNvPr>
          <p:cNvSpPr txBox="1"/>
          <p:nvPr/>
        </p:nvSpPr>
        <p:spPr>
          <a:xfrm>
            <a:off x="10440118" y="2700754"/>
            <a:ext cx="858088" cy="584623"/>
          </a:xfrm>
          <a:prstGeom prst="rect">
            <a:avLst/>
          </a:prstGeom>
          <a:noFill/>
        </p:spPr>
        <p:txBody>
          <a:bodyPr wrap="none" rtlCol="0">
            <a:spAutoFit/>
          </a:bodyPr>
          <a:lstStyle/>
          <a:p>
            <a:r>
              <a:rPr lang="en-US" sz="3199" dirty="0"/>
              <a:t>FDA</a:t>
            </a:r>
          </a:p>
        </p:txBody>
      </p:sp>
      <p:sp>
        <p:nvSpPr>
          <p:cNvPr id="28" name="TextBox 27">
            <a:extLst>
              <a:ext uri="{FF2B5EF4-FFF2-40B4-BE49-F238E27FC236}">
                <a16:creationId xmlns:a16="http://schemas.microsoft.com/office/drawing/2014/main" id="{DE858584-8CA4-4373-B828-50EB92042681}"/>
              </a:ext>
            </a:extLst>
          </p:cNvPr>
          <p:cNvSpPr txBox="1"/>
          <p:nvPr/>
        </p:nvSpPr>
        <p:spPr>
          <a:xfrm>
            <a:off x="9418376" y="3187400"/>
            <a:ext cx="2896780" cy="830781"/>
          </a:xfrm>
          <a:prstGeom prst="rect">
            <a:avLst/>
          </a:prstGeom>
          <a:noFill/>
        </p:spPr>
        <p:txBody>
          <a:bodyPr wrap="square" rtlCol="0">
            <a:spAutoFit/>
          </a:bodyPr>
          <a:lstStyle/>
          <a:p>
            <a:pPr algn="ctr"/>
            <a:r>
              <a:rPr lang="en-US" sz="2399" dirty="0"/>
              <a:t>Heike Sichtig</a:t>
            </a:r>
          </a:p>
          <a:p>
            <a:pPr algn="ctr"/>
            <a:r>
              <a:rPr lang="en-US" sz="2399" dirty="0"/>
              <a:t>Brittany Goldberg</a:t>
            </a:r>
          </a:p>
        </p:txBody>
      </p:sp>
      <p:sp>
        <p:nvSpPr>
          <p:cNvPr id="29" name="TextBox 28">
            <a:extLst>
              <a:ext uri="{FF2B5EF4-FFF2-40B4-BE49-F238E27FC236}">
                <a16:creationId xmlns:a16="http://schemas.microsoft.com/office/drawing/2014/main" id="{C92BACCA-42B8-423B-8E08-DF8F3369B9E4}"/>
              </a:ext>
            </a:extLst>
          </p:cNvPr>
          <p:cNvSpPr txBox="1"/>
          <p:nvPr/>
        </p:nvSpPr>
        <p:spPr>
          <a:xfrm>
            <a:off x="9849765" y="4126784"/>
            <a:ext cx="2034001" cy="584623"/>
          </a:xfrm>
          <a:prstGeom prst="rect">
            <a:avLst/>
          </a:prstGeom>
          <a:noFill/>
        </p:spPr>
        <p:txBody>
          <a:bodyPr wrap="none" rtlCol="0">
            <a:spAutoFit/>
          </a:bodyPr>
          <a:lstStyle/>
          <a:p>
            <a:r>
              <a:rPr lang="en-US" sz="3199" dirty="0"/>
              <a:t>MRI Global</a:t>
            </a:r>
          </a:p>
        </p:txBody>
      </p:sp>
      <p:sp>
        <p:nvSpPr>
          <p:cNvPr id="30" name="TextBox 29">
            <a:extLst>
              <a:ext uri="{FF2B5EF4-FFF2-40B4-BE49-F238E27FC236}">
                <a16:creationId xmlns:a16="http://schemas.microsoft.com/office/drawing/2014/main" id="{9B0653B5-A296-4BE3-B0A4-D4AC46FB65A9}"/>
              </a:ext>
            </a:extLst>
          </p:cNvPr>
          <p:cNvSpPr txBox="1"/>
          <p:nvPr/>
        </p:nvSpPr>
        <p:spPr>
          <a:xfrm>
            <a:off x="9418376" y="4652231"/>
            <a:ext cx="2896780" cy="461545"/>
          </a:xfrm>
          <a:prstGeom prst="rect">
            <a:avLst/>
          </a:prstGeom>
          <a:noFill/>
        </p:spPr>
        <p:txBody>
          <a:bodyPr wrap="square" rtlCol="0">
            <a:spAutoFit/>
          </a:bodyPr>
          <a:lstStyle/>
          <a:p>
            <a:pPr algn="ctr"/>
            <a:r>
              <a:rPr lang="en-US" sz="2399" dirty="0"/>
              <a:t>Jonathan Jacobs</a:t>
            </a:r>
          </a:p>
        </p:txBody>
      </p:sp>
      <p:pic>
        <p:nvPicPr>
          <p:cNvPr id="2050" name="Picture 2" descr="Image result for nur hasan">
            <a:extLst>
              <a:ext uri="{FF2B5EF4-FFF2-40B4-BE49-F238E27FC236}">
                <a16:creationId xmlns:a16="http://schemas.microsoft.com/office/drawing/2014/main" id="{9DB9E17F-F562-AC47-9A5D-0222890C7A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1791" y="1784987"/>
            <a:ext cx="1837871" cy="2508627"/>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2AFFE0D-FFE7-4A4A-9ABE-777EEB14B250}"/>
              </a:ext>
            </a:extLst>
          </p:cNvPr>
          <p:cNvSpPr txBox="1"/>
          <p:nvPr/>
        </p:nvSpPr>
        <p:spPr>
          <a:xfrm>
            <a:off x="3738197" y="4313133"/>
            <a:ext cx="1928733" cy="584775"/>
          </a:xfrm>
          <a:prstGeom prst="rect">
            <a:avLst/>
          </a:prstGeom>
          <a:noFill/>
        </p:spPr>
        <p:txBody>
          <a:bodyPr wrap="none" rtlCol="0">
            <a:spAutoFit/>
          </a:bodyPr>
          <a:lstStyle/>
          <a:p>
            <a:r>
              <a:rPr lang="en-US" sz="3200" dirty="0"/>
              <a:t>Nur Hasan</a:t>
            </a:r>
          </a:p>
        </p:txBody>
      </p:sp>
      <p:pic>
        <p:nvPicPr>
          <p:cNvPr id="2052" name="Picture 4" descr="Image result for Kelly MOffet">
            <a:extLst>
              <a:ext uri="{FF2B5EF4-FFF2-40B4-BE49-F238E27FC236}">
                <a16:creationId xmlns:a16="http://schemas.microsoft.com/office/drawing/2014/main" id="{78EAE3F2-27E7-9F41-9F81-6FB3EC06A7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317" y="631102"/>
            <a:ext cx="2315709" cy="2321917"/>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2F5231A8-C315-8045-8BD5-C7DF02B973D4}"/>
              </a:ext>
            </a:extLst>
          </p:cNvPr>
          <p:cNvSpPr txBox="1"/>
          <p:nvPr/>
        </p:nvSpPr>
        <p:spPr>
          <a:xfrm>
            <a:off x="842643" y="2940831"/>
            <a:ext cx="2198807" cy="584775"/>
          </a:xfrm>
          <a:prstGeom prst="rect">
            <a:avLst/>
          </a:prstGeom>
          <a:noFill/>
        </p:spPr>
        <p:txBody>
          <a:bodyPr wrap="none" rtlCol="0">
            <a:spAutoFit/>
          </a:bodyPr>
          <a:lstStyle/>
          <a:p>
            <a:r>
              <a:rPr lang="en-US" sz="3200" dirty="0"/>
              <a:t>Kelly Moffat</a:t>
            </a:r>
          </a:p>
        </p:txBody>
      </p:sp>
      <p:pic>
        <p:nvPicPr>
          <p:cNvPr id="2054" name="Picture 6" descr="Image result for Scott Tighe">
            <a:extLst>
              <a:ext uri="{FF2B5EF4-FFF2-40B4-BE49-F238E27FC236}">
                <a16:creationId xmlns:a16="http://schemas.microsoft.com/office/drawing/2014/main" id="{D8999CED-8575-8F44-9941-2CDAED8CCD3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18266" b="28575"/>
          <a:stretch/>
        </p:blipFill>
        <p:spPr bwMode="auto">
          <a:xfrm>
            <a:off x="6371776" y="795082"/>
            <a:ext cx="2716662" cy="2373973"/>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F39DE55-E43E-524B-9DE8-2AFE34F10086}"/>
              </a:ext>
            </a:extLst>
          </p:cNvPr>
          <p:cNvSpPr txBox="1"/>
          <p:nvPr/>
        </p:nvSpPr>
        <p:spPr>
          <a:xfrm>
            <a:off x="6812475" y="3187400"/>
            <a:ext cx="2256580" cy="646331"/>
          </a:xfrm>
          <a:prstGeom prst="rect">
            <a:avLst/>
          </a:prstGeom>
          <a:noFill/>
        </p:spPr>
        <p:txBody>
          <a:bodyPr wrap="none" rtlCol="0">
            <a:spAutoFit/>
          </a:bodyPr>
          <a:lstStyle/>
          <a:p>
            <a:r>
              <a:rPr lang="en-US" sz="3600" dirty="0"/>
              <a:t>Scott Tighe</a:t>
            </a:r>
          </a:p>
        </p:txBody>
      </p:sp>
      <p:sp>
        <p:nvSpPr>
          <p:cNvPr id="7" name="TextBox 6">
            <a:extLst>
              <a:ext uri="{FF2B5EF4-FFF2-40B4-BE49-F238E27FC236}">
                <a16:creationId xmlns:a16="http://schemas.microsoft.com/office/drawing/2014/main" id="{2164FE83-144E-9A49-9BDD-DE1EB6664AAD}"/>
              </a:ext>
            </a:extLst>
          </p:cNvPr>
          <p:cNvSpPr txBox="1"/>
          <p:nvPr/>
        </p:nvSpPr>
        <p:spPr>
          <a:xfrm>
            <a:off x="3624942" y="129232"/>
            <a:ext cx="3863237" cy="646331"/>
          </a:xfrm>
          <a:prstGeom prst="rect">
            <a:avLst/>
          </a:prstGeom>
          <a:noFill/>
        </p:spPr>
        <p:txBody>
          <a:bodyPr wrap="none" rtlCol="0">
            <a:spAutoFit/>
          </a:bodyPr>
          <a:lstStyle/>
          <a:p>
            <a:r>
              <a:rPr lang="en-US" sz="3600" dirty="0"/>
              <a:t>Acknowledgements</a:t>
            </a:r>
          </a:p>
        </p:txBody>
      </p:sp>
    </p:spTree>
    <p:extLst>
      <p:ext uri="{BB962C8B-B14F-4D97-AF65-F5344CB8AC3E}">
        <p14:creationId xmlns:p14="http://schemas.microsoft.com/office/powerpoint/2010/main" val="22457150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46660" y="338116"/>
            <a:ext cx="10512862" cy="929353"/>
          </a:xfrm>
        </p:spPr>
        <p:txBody>
          <a:bodyPr>
            <a:normAutofit/>
          </a:bodyPr>
          <a:lstStyle/>
          <a:p>
            <a:r>
              <a:rPr lang="en-US" sz="3999" b="1" dirty="0"/>
              <a:t>NIST-NRC Postdoctoral Positions Available</a:t>
            </a:r>
          </a:p>
        </p:txBody>
      </p:sp>
      <p:sp>
        <p:nvSpPr>
          <p:cNvPr id="5" name="Content Placeholder 4"/>
          <p:cNvSpPr>
            <a:spLocks noGrp="1"/>
          </p:cNvSpPr>
          <p:nvPr>
            <p:ph sz="half" idx="1"/>
          </p:nvPr>
        </p:nvSpPr>
        <p:spPr>
          <a:xfrm>
            <a:off x="167359" y="2024476"/>
            <a:ext cx="5680487" cy="1784639"/>
          </a:xfrm>
        </p:spPr>
        <p:txBody>
          <a:bodyPr>
            <a:normAutofit/>
          </a:bodyPr>
          <a:lstStyle/>
          <a:p>
            <a:r>
              <a:rPr lang="en-US" sz="2399" b="1" dirty="0"/>
              <a:t>National Research Council (NRC)</a:t>
            </a:r>
          </a:p>
          <a:p>
            <a:pPr lvl="1"/>
            <a:r>
              <a:rPr lang="en-US" sz="1999" dirty="0"/>
              <a:t>US Citizens ONLY</a:t>
            </a:r>
          </a:p>
          <a:p>
            <a:pPr lvl="1"/>
            <a:r>
              <a:rPr lang="en-US" sz="1999" dirty="0"/>
              <a:t>Within 5 years of PhD</a:t>
            </a:r>
          </a:p>
          <a:p>
            <a:pPr lvl="1"/>
            <a:r>
              <a:rPr lang="en-US" sz="1999" dirty="0"/>
              <a:t>2 years @ $67,588/y</a:t>
            </a:r>
          </a:p>
        </p:txBody>
      </p:sp>
      <p:sp>
        <p:nvSpPr>
          <p:cNvPr id="7" name="Rectangle 6"/>
          <p:cNvSpPr/>
          <p:nvPr/>
        </p:nvSpPr>
        <p:spPr>
          <a:xfrm>
            <a:off x="6778697" y="3443520"/>
            <a:ext cx="4671605" cy="1784639"/>
          </a:xfrm>
          <a:prstGeom prst="rect">
            <a:avLst/>
          </a:prstGeom>
          <a:noFill/>
        </p:spPr>
        <p:txBody>
          <a:bodyPr wrap="square">
            <a:spAutoFit/>
          </a:bodyPr>
          <a:lstStyle/>
          <a:p>
            <a:r>
              <a:rPr lang="en-US" sz="1999" b="1" dirty="0">
                <a:latin typeface="Arial" panose="020B0604020202020204" pitchFamily="34" charset="0"/>
                <a:cs typeface="Arial" panose="020B0604020202020204" pitchFamily="34" charset="0"/>
              </a:rPr>
              <a:t>Research Opportunities</a:t>
            </a:r>
          </a:p>
          <a:p>
            <a:r>
              <a:rPr lang="en-US" sz="1799" b="1" dirty="0">
                <a:latin typeface="Arial" panose="020B0604020202020204" pitchFamily="34" charset="0"/>
                <a:cs typeface="Arial" panose="020B0604020202020204" pitchFamily="34" charset="0"/>
              </a:rPr>
              <a:t>Title</a:t>
            </a:r>
            <a:r>
              <a:rPr lang="en-US" sz="1799" dirty="0">
                <a:latin typeface="Arial" panose="020B0604020202020204" pitchFamily="34" charset="0"/>
                <a:cs typeface="Arial" panose="020B0604020202020204" pitchFamily="34" charset="0"/>
              </a:rPr>
              <a:t> 	</a:t>
            </a:r>
          </a:p>
          <a:p>
            <a:pPr marL="461824" indent="-461824"/>
            <a:r>
              <a:rPr lang="en-US" sz="1799" dirty="0">
                <a:latin typeface="Arial" panose="020B0604020202020204" pitchFamily="34" charset="0"/>
                <a:cs typeface="Arial" panose="020B0604020202020204" pitchFamily="34" charset="0"/>
              </a:rPr>
              <a:t>Mixed Pathogen Detection</a:t>
            </a:r>
          </a:p>
          <a:p>
            <a:pPr marL="461824" indent="-461824"/>
            <a:r>
              <a:rPr lang="en-US" sz="1799" dirty="0">
                <a:latin typeface="Arial" panose="020B0604020202020204" pitchFamily="34" charset="0"/>
                <a:cs typeface="Arial" panose="020B0604020202020204" pitchFamily="34" charset="0"/>
              </a:rPr>
              <a:t>Rapid Pathogen Detection</a:t>
            </a:r>
          </a:p>
          <a:p>
            <a:pPr marL="461824" indent="-461824"/>
            <a:r>
              <a:rPr lang="en-US" sz="1799" dirty="0">
                <a:latin typeface="Arial" panose="020B0604020202020204" pitchFamily="34" charset="0"/>
                <a:cs typeface="Arial" panose="020B0604020202020204" pitchFamily="34" charset="0"/>
              </a:rPr>
              <a:t>Tools to Predict the Emergence and Spread of Anti-Microbial Resistance</a:t>
            </a:r>
          </a:p>
        </p:txBody>
      </p:sp>
      <p:sp>
        <p:nvSpPr>
          <p:cNvPr id="9" name="Content Placeholder 4"/>
          <p:cNvSpPr>
            <a:spLocks noGrp="1"/>
          </p:cNvSpPr>
          <p:nvPr>
            <p:ph sz="half" idx="1"/>
          </p:nvPr>
        </p:nvSpPr>
        <p:spPr>
          <a:xfrm>
            <a:off x="167359" y="4129674"/>
            <a:ext cx="5707113" cy="1614899"/>
          </a:xfrm>
        </p:spPr>
        <p:txBody>
          <a:bodyPr>
            <a:normAutofit/>
          </a:bodyPr>
          <a:lstStyle/>
          <a:p>
            <a:r>
              <a:rPr lang="en-US" sz="2399" b="1" dirty="0"/>
              <a:t>Inquire for details: </a:t>
            </a:r>
          </a:p>
          <a:p>
            <a:r>
              <a:rPr lang="en-US" sz="1999" dirty="0"/>
              <a:t>Scott Jackson 		</a:t>
            </a:r>
            <a:r>
              <a:rPr lang="en-US" sz="1999" dirty="0">
                <a:hlinkClick r:id="rId2"/>
              </a:rPr>
              <a:t>scott.jackson@nist.gov</a:t>
            </a:r>
            <a:r>
              <a:rPr lang="en-US" sz="1999" dirty="0"/>
              <a:t> 	</a:t>
            </a:r>
          </a:p>
        </p:txBody>
      </p:sp>
      <p:grpSp>
        <p:nvGrpSpPr>
          <p:cNvPr id="12" name="Group 11"/>
          <p:cNvGrpSpPr/>
          <p:nvPr/>
        </p:nvGrpSpPr>
        <p:grpSpPr>
          <a:xfrm>
            <a:off x="6203093" y="1014800"/>
            <a:ext cx="5987321" cy="5736043"/>
            <a:chOff x="6202017" y="1311258"/>
            <a:chExt cx="5988881" cy="5737537"/>
          </a:xfrm>
        </p:grpSpPr>
        <p:pic>
          <p:nvPicPr>
            <p:cNvPr id="10" name="Picture 9"/>
            <p:cNvPicPr>
              <a:picLocks noChangeAspect="1"/>
            </p:cNvPicPr>
            <p:nvPr/>
          </p:nvPicPr>
          <p:blipFill>
            <a:blip r:embed="rId3"/>
            <a:stretch>
              <a:fillRect/>
            </a:stretch>
          </p:blipFill>
          <p:spPr>
            <a:xfrm>
              <a:off x="6202017" y="2573130"/>
              <a:ext cx="5824331" cy="4475665"/>
            </a:xfrm>
            <a:prstGeom prst="roundRect">
              <a:avLst/>
            </a:prstGeom>
          </p:spPr>
        </p:pic>
        <p:pic>
          <p:nvPicPr>
            <p:cNvPr id="11" name="Picture 10"/>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447698" y="1311258"/>
              <a:ext cx="2743200" cy="1261872"/>
            </a:xfrm>
            <a:prstGeom prst="rect">
              <a:avLst/>
            </a:prstGeom>
          </p:spPr>
        </p:pic>
      </p:grpSp>
    </p:spTree>
    <p:extLst>
      <p:ext uri="{BB962C8B-B14F-4D97-AF65-F5344CB8AC3E}">
        <p14:creationId xmlns:p14="http://schemas.microsoft.com/office/powerpoint/2010/main" val="1459720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IST-DHS Workshop"/>
          <p:cNvPicPr>
            <a:picLocks noChangeAspect="1" noChangeArrowheads="1"/>
          </p:cNvPicPr>
          <p:nvPr/>
        </p:nvPicPr>
        <p:blipFill rotWithShape="1">
          <a:blip r:embed="rId2">
            <a:extLst>
              <a:ext uri="{28A0092B-C50C-407E-A947-70E740481C1C}">
                <a14:useLocalDpi xmlns:a14="http://schemas.microsoft.com/office/drawing/2010/main" val="0"/>
              </a:ext>
            </a:extLst>
          </a:blip>
          <a:srcRect t="14691" b="19867"/>
          <a:stretch/>
        </p:blipFill>
        <p:spPr bwMode="auto">
          <a:xfrm>
            <a:off x="2591713" y="1448318"/>
            <a:ext cx="7008574" cy="458657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3" name="Rectangle 2"/>
          <p:cNvSpPr/>
          <p:nvPr/>
        </p:nvSpPr>
        <p:spPr>
          <a:xfrm>
            <a:off x="1144292" y="189739"/>
            <a:ext cx="10358915" cy="953859"/>
          </a:xfrm>
          <a:prstGeom prst="rect">
            <a:avLst/>
          </a:prstGeom>
        </p:spPr>
        <p:txBody>
          <a:bodyPr wrap="square">
            <a:spAutoFit/>
          </a:bodyPr>
          <a:lstStyle/>
          <a:p>
            <a:pPr algn="ctr"/>
            <a:r>
              <a:rPr lang="en-US" sz="2799" b="1" dirty="0">
                <a:solidFill>
                  <a:srgbClr val="000000"/>
                </a:solidFill>
                <a:latin typeface="Source Sans Pro"/>
              </a:rPr>
              <a:t>NIST-FDA-DHS Standards for Pathogen Detection for </a:t>
            </a:r>
            <a:r>
              <a:rPr lang="en-US" sz="2799" b="1" dirty="0" err="1">
                <a:solidFill>
                  <a:srgbClr val="000000"/>
                </a:solidFill>
                <a:latin typeface="Source Sans Pro"/>
              </a:rPr>
              <a:t>Biosurveillance</a:t>
            </a:r>
            <a:r>
              <a:rPr lang="en-US" sz="2799" b="1" dirty="0">
                <a:solidFill>
                  <a:srgbClr val="000000"/>
                </a:solidFill>
                <a:latin typeface="Source Sans Pro"/>
              </a:rPr>
              <a:t> and Clinical Applications Workshop</a:t>
            </a:r>
            <a:endParaRPr lang="en-US" sz="2799" dirty="0"/>
          </a:p>
        </p:txBody>
      </p:sp>
    </p:spTree>
    <p:extLst>
      <p:ext uri="{BB962C8B-B14F-4D97-AF65-F5344CB8AC3E}">
        <p14:creationId xmlns:p14="http://schemas.microsoft.com/office/powerpoint/2010/main" val="14757866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3105" y="1354207"/>
            <a:ext cx="10512862" cy="1325218"/>
          </a:xfrm>
        </p:spPr>
        <p:txBody>
          <a:bodyPr>
            <a:noAutofit/>
          </a:bodyPr>
          <a:lstStyle/>
          <a:p>
            <a:pPr algn="ctr"/>
            <a:r>
              <a:rPr lang="en-US" sz="8800" dirty="0"/>
              <a:t>Questions?</a:t>
            </a:r>
          </a:p>
        </p:txBody>
      </p:sp>
      <p:sp>
        <p:nvSpPr>
          <p:cNvPr id="4" name="Content Placeholder 4"/>
          <p:cNvSpPr>
            <a:spLocks noGrp="1"/>
          </p:cNvSpPr>
          <p:nvPr>
            <p:ph sz="half" idx="1"/>
          </p:nvPr>
        </p:nvSpPr>
        <p:spPr>
          <a:xfrm>
            <a:off x="1535541" y="3561412"/>
            <a:ext cx="9367990" cy="781989"/>
          </a:xfrm>
        </p:spPr>
        <p:txBody>
          <a:bodyPr>
            <a:noAutofit/>
          </a:bodyPr>
          <a:lstStyle/>
          <a:p>
            <a:pPr algn="ctr"/>
            <a:r>
              <a:rPr lang="en-US" sz="3200" dirty="0">
                <a:latin typeface="Helvetica" panose="020B0500000000000000" pitchFamily="34" charset="0"/>
              </a:rPr>
              <a:t>Scott Jackson 		</a:t>
            </a:r>
            <a:r>
              <a:rPr lang="en-US" sz="3200" dirty="0">
                <a:latin typeface="Helvetica" panose="020B0500000000000000" pitchFamily="34" charset="0"/>
                <a:hlinkClick r:id="rId2"/>
              </a:rPr>
              <a:t>scott.jackson@nist.gov</a:t>
            </a:r>
            <a:r>
              <a:rPr lang="en-US" sz="3200" dirty="0">
                <a:latin typeface="Helvetica" panose="020B0500000000000000" pitchFamily="34" charset="0"/>
              </a:rPr>
              <a:t> </a:t>
            </a:r>
          </a:p>
        </p:txBody>
      </p:sp>
      <p:pic>
        <p:nvPicPr>
          <p:cNvPr id="5" name="Picture 2" descr="http://the-digital-reader.com/wp-content/uploads/2015/06/TwitterBir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48019" y="5077786"/>
            <a:ext cx="841009" cy="84321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2489027" y="5176311"/>
            <a:ext cx="3032926" cy="646163"/>
          </a:xfrm>
          <a:prstGeom prst="rect">
            <a:avLst/>
          </a:prstGeom>
          <a:noFill/>
        </p:spPr>
        <p:txBody>
          <a:bodyPr wrap="none" rtlCol="0">
            <a:spAutoFit/>
          </a:bodyPr>
          <a:lstStyle/>
          <a:p>
            <a:r>
              <a:rPr lang="en-US" sz="3599" dirty="0"/>
              <a:t>#NISTPathogen</a:t>
            </a:r>
          </a:p>
        </p:txBody>
      </p:sp>
      <p:pic>
        <p:nvPicPr>
          <p:cNvPr id="7" name="Picture 2" descr="http://the-digital-reader.com/wp-content/uploads/2015/06/TwitterBir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33577" y="5077786"/>
            <a:ext cx="841009" cy="84321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374585" y="5176311"/>
            <a:ext cx="3543124" cy="646163"/>
          </a:xfrm>
          <a:prstGeom prst="rect">
            <a:avLst/>
          </a:prstGeom>
          <a:noFill/>
        </p:spPr>
        <p:txBody>
          <a:bodyPr wrap="none" rtlCol="0">
            <a:spAutoFit/>
          </a:bodyPr>
          <a:lstStyle/>
          <a:p>
            <a:r>
              <a:rPr lang="en-US" sz="3599" dirty="0"/>
              <a:t>#NISTMicrobiome</a:t>
            </a:r>
          </a:p>
        </p:txBody>
      </p:sp>
    </p:spTree>
    <p:extLst>
      <p:ext uri="{BB962C8B-B14F-4D97-AF65-F5344CB8AC3E}">
        <p14:creationId xmlns:p14="http://schemas.microsoft.com/office/powerpoint/2010/main" val="29371207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C5CB8-6346-4F0D-B6E1-38CA05BDFBA3}"/>
              </a:ext>
            </a:extLst>
          </p:cNvPr>
          <p:cNvSpPr>
            <a:spLocks noGrp="1"/>
          </p:cNvSpPr>
          <p:nvPr>
            <p:ph type="title"/>
          </p:nvPr>
        </p:nvSpPr>
        <p:spPr>
          <a:xfrm>
            <a:off x="812241" y="1144709"/>
            <a:ext cx="10515600" cy="4254605"/>
          </a:xfrm>
        </p:spPr>
        <p:txBody>
          <a:bodyPr>
            <a:noAutofit/>
          </a:bodyPr>
          <a:lstStyle/>
          <a:p>
            <a:pPr algn="ctr"/>
            <a:r>
              <a:rPr lang="en-US" sz="8000" dirty="0"/>
              <a:t>NIST Workshops:</a:t>
            </a:r>
            <a:br>
              <a:rPr lang="en-US" sz="8000" dirty="0"/>
            </a:br>
            <a:r>
              <a:rPr lang="en-US" sz="8000" dirty="0"/>
              <a:t>Standards for Metagenomics</a:t>
            </a:r>
          </a:p>
        </p:txBody>
      </p:sp>
    </p:spTree>
    <p:extLst>
      <p:ext uri="{BB962C8B-B14F-4D97-AF65-F5344CB8AC3E}">
        <p14:creationId xmlns:p14="http://schemas.microsoft.com/office/powerpoint/2010/main" val="39189573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264" t="33036" r="75530" b="15253"/>
          <a:stretch/>
        </p:blipFill>
        <p:spPr>
          <a:xfrm>
            <a:off x="457200" y="1219201"/>
            <a:ext cx="5349876" cy="4780803"/>
          </a:xfrm>
          <a:prstGeom prst="rect">
            <a:avLst/>
          </a:prstGeom>
          <a:ln w="19050">
            <a:solidFill>
              <a:schemeClr val="tx1"/>
            </a:solidFill>
          </a:ln>
        </p:spPr>
      </p:pic>
      <p:sp>
        <p:nvSpPr>
          <p:cNvPr id="3" name="TextBox 2"/>
          <p:cNvSpPr txBox="1"/>
          <p:nvPr/>
        </p:nvSpPr>
        <p:spPr>
          <a:xfrm>
            <a:off x="688592" y="267274"/>
            <a:ext cx="11022520" cy="584623"/>
          </a:xfrm>
          <a:prstGeom prst="rect">
            <a:avLst/>
          </a:prstGeom>
          <a:noFill/>
        </p:spPr>
        <p:txBody>
          <a:bodyPr wrap="none" rtlCol="0">
            <a:spAutoFit/>
          </a:bodyPr>
          <a:lstStyle/>
          <a:p>
            <a:pPr algn="ctr"/>
            <a:r>
              <a:rPr lang="en-US" sz="3199" b="1" dirty="0"/>
              <a:t>NIST-FDA Workshop:  Standards for Pathogen Detection via NGS</a:t>
            </a:r>
          </a:p>
        </p:txBody>
      </p:sp>
      <p:sp>
        <p:nvSpPr>
          <p:cNvPr id="4" name="TextBox 3"/>
          <p:cNvSpPr txBox="1"/>
          <p:nvPr/>
        </p:nvSpPr>
        <p:spPr>
          <a:xfrm>
            <a:off x="6524515" y="2245034"/>
            <a:ext cx="5313565" cy="2861577"/>
          </a:xfrm>
          <a:prstGeom prst="rect">
            <a:avLst/>
          </a:prstGeom>
          <a:noFill/>
        </p:spPr>
        <p:txBody>
          <a:bodyPr wrap="square" rtlCol="0">
            <a:spAutoFit/>
          </a:bodyPr>
          <a:lstStyle/>
          <a:p>
            <a:r>
              <a:rPr lang="en-US" sz="1799" dirty="0"/>
              <a:t>“The purpose of this workshop is to seek input on defining reference materials, reference data and reference methods for assessing analytical sensitivity, specificity, and relative performance of NGS-based pathogen detection devices/assays. These reference materials will be critical in addressing the challenges associated with mixed pathogen detection in complex samples (i.e. clinical) using shotgun metagenomic sequencing and targeted resequencing (culture-independent diagnostics) approaches.”</a:t>
            </a:r>
          </a:p>
        </p:txBody>
      </p:sp>
      <p:sp>
        <p:nvSpPr>
          <p:cNvPr id="5" name="TextBox 4"/>
          <p:cNvSpPr txBox="1"/>
          <p:nvPr/>
        </p:nvSpPr>
        <p:spPr>
          <a:xfrm>
            <a:off x="7619604" y="1492728"/>
            <a:ext cx="2184645" cy="523084"/>
          </a:xfrm>
          <a:prstGeom prst="rect">
            <a:avLst/>
          </a:prstGeom>
          <a:noFill/>
        </p:spPr>
        <p:txBody>
          <a:bodyPr wrap="none" rtlCol="0">
            <a:spAutoFit/>
          </a:bodyPr>
          <a:lstStyle/>
          <a:p>
            <a:r>
              <a:rPr lang="en-US" sz="2799" dirty="0"/>
              <a:t>October 2015</a:t>
            </a:r>
          </a:p>
        </p:txBody>
      </p:sp>
      <p:pic>
        <p:nvPicPr>
          <p:cNvPr id="1026" name="Picture 2" descr="http://the-digital-reader.com/wp-content/uploads/2015/06/TwitterBir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88592" y="5478737"/>
            <a:ext cx="841009" cy="84321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8229600" y="5638800"/>
            <a:ext cx="2401186" cy="523084"/>
          </a:xfrm>
          <a:prstGeom prst="rect">
            <a:avLst/>
          </a:prstGeom>
          <a:noFill/>
        </p:spPr>
        <p:txBody>
          <a:bodyPr wrap="none" rtlCol="0">
            <a:spAutoFit/>
          </a:bodyPr>
          <a:lstStyle/>
          <a:p>
            <a:r>
              <a:rPr lang="en-US" sz="2799" dirty="0"/>
              <a:t>#NISTPathogen</a:t>
            </a:r>
          </a:p>
        </p:txBody>
      </p:sp>
    </p:spTree>
    <p:extLst>
      <p:ext uri="{BB962C8B-B14F-4D97-AF65-F5344CB8AC3E}">
        <p14:creationId xmlns:p14="http://schemas.microsoft.com/office/powerpoint/2010/main" val="13006329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Shape 82"/>
          <p:cNvPicPr preferRelativeResize="0"/>
          <p:nvPr/>
        </p:nvPicPr>
        <p:blipFill rotWithShape="1">
          <a:blip r:embed="rId3">
            <a:alphaModFix/>
          </a:blip>
          <a:srcRect l="5091" t="24207" r="1648" b="3393"/>
          <a:stretch/>
        </p:blipFill>
        <p:spPr>
          <a:xfrm>
            <a:off x="400050" y="1628100"/>
            <a:ext cx="9169400" cy="4937800"/>
          </a:xfrm>
          <a:prstGeom prst="rect">
            <a:avLst/>
          </a:prstGeom>
          <a:noFill/>
          <a:ln>
            <a:noFill/>
          </a:ln>
        </p:spPr>
      </p:pic>
      <p:sp>
        <p:nvSpPr>
          <p:cNvPr id="83" name="Shape 83"/>
          <p:cNvSpPr txBox="1">
            <a:spLocks noGrp="1"/>
          </p:cNvSpPr>
          <p:nvPr>
            <p:ph type="title"/>
          </p:nvPr>
        </p:nvSpPr>
        <p:spPr>
          <a:xfrm>
            <a:off x="1016000" y="251500"/>
            <a:ext cx="8128000" cy="1122600"/>
          </a:xfrm>
          <a:prstGeom prst="rect">
            <a:avLst/>
          </a:prstGeom>
        </p:spPr>
        <p:txBody>
          <a:bodyPr vert="horz" lIns="121900" tIns="121900" rIns="121900" bIns="121900" rtlCol="0" anchor="t" anchorCtr="0">
            <a:noAutofit/>
          </a:bodyPr>
          <a:lstStyle/>
          <a:p>
            <a:pPr algn="ctr"/>
            <a:r>
              <a:rPr lang="en-US" b="1"/>
              <a:t>Reads Mapped to Reference Genomes Using Bowtie</a:t>
            </a:r>
            <a:endParaRPr lang="en" b="1"/>
          </a:p>
        </p:txBody>
      </p:sp>
      <p:sp>
        <p:nvSpPr>
          <p:cNvPr id="3" name="TextBox 2">
            <a:extLst>
              <a:ext uri="{FF2B5EF4-FFF2-40B4-BE49-F238E27FC236}">
                <a16:creationId xmlns:a16="http://schemas.microsoft.com/office/drawing/2014/main" id="{279E5BCF-1DAA-43D0-B730-825E5E9B437D}"/>
              </a:ext>
            </a:extLst>
          </p:cNvPr>
          <p:cNvSpPr txBox="1"/>
          <p:nvPr/>
        </p:nvSpPr>
        <p:spPr>
          <a:xfrm>
            <a:off x="9569450" y="3243103"/>
            <a:ext cx="2324099" cy="830997"/>
          </a:xfrm>
          <a:prstGeom prst="rect">
            <a:avLst/>
          </a:prstGeom>
          <a:noFill/>
        </p:spPr>
        <p:txBody>
          <a:bodyPr wrap="square" rtlCol="0">
            <a:spAutoFit/>
          </a:bodyPr>
          <a:lstStyle/>
          <a:p>
            <a:pPr algn="ctr"/>
            <a:r>
              <a:rPr lang="en-US" sz="2400"/>
              <a:t>HiSeq 2500 Data</a:t>
            </a:r>
          </a:p>
          <a:p>
            <a:pPr algn="ctr"/>
            <a:r>
              <a:rPr lang="en-US" sz="2400"/>
              <a:t>69 Million Reads</a:t>
            </a:r>
          </a:p>
        </p:txBody>
      </p:sp>
    </p:spTree>
    <p:extLst>
      <p:ext uri="{BB962C8B-B14F-4D97-AF65-F5344CB8AC3E}">
        <p14:creationId xmlns:p14="http://schemas.microsoft.com/office/powerpoint/2010/main" val="45585233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3" name="Shape 83"/>
          <p:cNvSpPr txBox="1">
            <a:spLocks noGrp="1"/>
          </p:cNvSpPr>
          <p:nvPr>
            <p:ph type="title"/>
          </p:nvPr>
        </p:nvSpPr>
        <p:spPr>
          <a:xfrm>
            <a:off x="723900" y="251500"/>
            <a:ext cx="8102600" cy="1122600"/>
          </a:xfrm>
          <a:prstGeom prst="rect">
            <a:avLst/>
          </a:prstGeom>
        </p:spPr>
        <p:txBody>
          <a:bodyPr vert="horz" lIns="121900" tIns="121900" rIns="121900" bIns="121900" rtlCol="0" anchor="t" anchorCtr="0">
            <a:noAutofit/>
          </a:bodyPr>
          <a:lstStyle/>
          <a:p>
            <a:pPr algn="ctr"/>
            <a:r>
              <a:rPr lang="en-US" sz="3600" b="1"/>
              <a:t>Genome Fraction Coverage: Reads Mapped to Reference Genomes Using Bowtie</a:t>
            </a:r>
            <a:endParaRPr lang="en" sz="3600" b="1"/>
          </a:p>
        </p:txBody>
      </p:sp>
      <p:sp>
        <p:nvSpPr>
          <p:cNvPr id="3" name="TextBox 2">
            <a:extLst>
              <a:ext uri="{FF2B5EF4-FFF2-40B4-BE49-F238E27FC236}">
                <a16:creationId xmlns:a16="http://schemas.microsoft.com/office/drawing/2014/main" id="{279E5BCF-1DAA-43D0-B730-825E5E9B437D}"/>
              </a:ext>
            </a:extLst>
          </p:cNvPr>
          <p:cNvSpPr txBox="1"/>
          <p:nvPr/>
        </p:nvSpPr>
        <p:spPr>
          <a:xfrm>
            <a:off x="9569450" y="3243103"/>
            <a:ext cx="2324099" cy="830997"/>
          </a:xfrm>
          <a:prstGeom prst="rect">
            <a:avLst/>
          </a:prstGeom>
          <a:noFill/>
        </p:spPr>
        <p:txBody>
          <a:bodyPr wrap="square" rtlCol="0">
            <a:spAutoFit/>
          </a:bodyPr>
          <a:lstStyle/>
          <a:p>
            <a:pPr algn="ctr"/>
            <a:r>
              <a:rPr lang="en-US" sz="2400"/>
              <a:t>HiSeq 2500 Data</a:t>
            </a:r>
          </a:p>
          <a:p>
            <a:pPr algn="ctr"/>
            <a:r>
              <a:rPr lang="en-US" sz="2400"/>
              <a:t>69 Million Reads</a:t>
            </a:r>
          </a:p>
        </p:txBody>
      </p:sp>
      <p:pic>
        <p:nvPicPr>
          <p:cNvPr id="5" name="Shape 76">
            <a:extLst>
              <a:ext uri="{FF2B5EF4-FFF2-40B4-BE49-F238E27FC236}">
                <a16:creationId xmlns:a16="http://schemas.microsoft.com/office/drawing/2014/main" id="{BF21CCFA-3768-408A-99B4-B7EAD687AAC9}"/>
              </a:ext>
            </a:extLst>
          </p:cNvPr>
          <p:cNvPicPr preferRelativeResize="0"/>
          <p:nvPr/>
        </p:nvPicPr>
        <p:blipFill rotWithShape="1">
          <a:blip r:embed="rId3">
            <a:alphaModFix/>
          </a:blip>
          <a:srcRect l="28477" t="12934" r="2366" b="7311"/>
          <a:stretch/>
        </p:blipFill>
        <p:spPr>
          <a:xfrm>
            <a:off x="723900" y="1676400"/>
            <a:ext cx="8572500" cy="4867850"/>
          </a:xfrm>
          <a:prstGeom prst="rect">
            <a:avLst/>
          </a:prstGeom>
          <a:noFill/>
          <a:ln>
            <a:noFill/>
          </a:ln>
        </p:spPr>
      </p:pic>
    </p:spTree>
    <p:extLst>
      <p:ext uri="{BB962C8B-B14F-4D97-AF65-F5344CB8AC3E}">
        <p14:creationId xmlns:p14="http://schemas.microsoft.com/office/powerpoint/2010/main" val="9673537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7389D96-9F20-4D3A-A863-780FF135CF60}"/>
              </a:ext>
            </a:extLst>
          </p:cNvPr>
          <p:cNvPicPr>
            <a:picLocks noChangeAspect="1"/>
          </p:cNvPicPr>
          <p:nvPr/>
        </p:nvPicPr>
        <p:blipFill>
          <a:blip r:embed="rId2"/>
          <a:stretch>
            <a:fillRect/>
          </a:stretch>
        </p:blipFill>
        <p:spPr>
          <a:xfrm>
            <a:off x="660400" y="442645"/>
            <a:ext cx="10646007" cy="6415355"/>
          </a:xfrm>
          <a:prstGeom prst="rect">
            <a:avLst/>
          </a:prstGeom>
        </p:spPr>
      </p:pic>
    </p:spTree>
    <p:extLst>
      <p:ext uri="{BB962C8B-B14F-4D97-AF65-F5344CB8AC3E}">
        <p14:creationId xmlns:p14="http://schemas.microsoft.com/office/powerpoint/2010/main" val="605222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43A0A9-4CD1-4E1C-B356-14AC8350D5F8}"/>
              </a:ext>
            </a:extLst>
          </p:cNvPr>
          <p:cNvPicPr>
            <a:picLocks noChangeAspect="1"/>
          </p:cNvPicPr>
          <p:nvPr/>
        </p:nvPicPr>
        <p:blipFill>
          <a:blip r:embed="rId2"/>
          <a:stretch>
            <a:fillRect/>
          </a:stretch>
        </p:blipFill>
        <p:spPr>
          <a:xfrm>
            <a:off x="920102" y="248575"/>
            <a:ext cx="10365193" cy="6312957"/>
          </a:xfrm>
          <a:prstGeom prst="rect">
            <a:avLst/>
          </a:prstGeom>
        </p:spPr>
      </p:pic>
    </p:spTree>
    <p:extLst>
      <p:ext uri="{BB962C8B-B14F-4D97-AF65-F5344CB8AC3E}">
        <p14:creationId xmlns:p14="http://schemas.microsoft.com/office/powerpoint/2010/main" val="20163656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Shape 119"/>
          <p:cNvPicPr preferRelativeResize="0"/>
          <p:nvPr/>
        </p:nvPicPr>
        <p:blipFill>
          <a:blip r:embed="rId3">
            <a:alphaModFix/>
          </a:blip>
          <a:stretch>
            <a:fillRect/>
          </a:stretch>
        </p:blipFill>
        <p:spPr>
          <a:xfrm>
            <a:off x="203200" y="203201"/>
            <a:ext cx="11549163" cy="6451601"/>
          </a:xfrm>
          <a:prstGeom prst="rect">
            <a:avLst/>
          </a:prstGeom>
          <a:noFill/>
          <a:ln>
            <a:noFill/>
          </a:ln>
        </p:spPr>
      </p:pic>
      <p:sp>
        <p:nvSpPr>
          <p:cNvPr id="3" name="TextBox 2">
            <a:extLst>
              <a:ext uri="{FF2B5EF4-FFF2-40B4-BE49-F238E27FC236}">
                <a16:creationId xmlns:a16="http://schemas.microsoft.com/office/drawing/2014/main" id="{2DE72832-0630-4699-99DC-6B4212BB95C6}"/>
              </a:ext>
            </a:extLst>
          </p:cNvPr>
          <p:cNvSpPr txBox="1"/>
          <p:nvPr/>
        </p:nvSpPr>
        <p:spPr>
          <a:xfrm>
            <a:off x="7505701" y="1433730"/>
            <a:ext cx="3530600" cy="830997"/>
          </a:xfrm>
          <a:prstGeom prst="rect">
            <a:avLst/>
          </a:prstGeom>
          <a:noFill/>
        </p:spPr>
        <p:txBody>
          <a:bodyPr wrap="square" rtlCol="0">
            <a:spAutoFit/>
          </a:bodyPr>
          <a:lstStyle/>
          <a:p>
            <a:pPr algn="ctr"/>
            <a:r>
              <a:rPr lang="en-US" sz="2400"/>
              <a:t>From CosmosID Relative Abundance Analysis </a:t>
            </a:r>
          </a:p>
        </p:txBody>
      </p:sp>
    </p:spTree>
    <p:extLst>
      <p:ext uri="{BB962C8B-B14F-4D97-AF65-F5344CB8AC3E}">
        <p14:creationId xmlns:p14="http://schemas.microsoft.com/office/powerpoint/2010/main" val="3654577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Shape 167"/>
          <p:cNvPicPr preferRelativeResize="0"/>
          <p:nvPr/>
        </p:nvPicPr>
        <p:blipFill>
          <a:blip r:embed="rId3">
            <a:alphaModFix/>
          </a:blip>
          <a:stretch>
            <a:fillRect/>
          </a:stretch>
        </p:blipFill>
        <p:spPr>
          <a:xfrm>
            <a:off x="203201" y="203201"/>
            <a:ext cx="11061700" cy="5803900"/>
          </a:xfrm>
          <a:prstGeom prst="rect">
            <a:avLst/>
          </a:prstGeom>
          <a:noFill/>
          <a:ln>
            <a:noFill/>
          </a:ln>
        </p:spPr>
      </p:pic>
    </p:spTree>
    <p:extLst>
      <p:ext uri="{BB962C8B-B14F-4D97-AF65-F5344CB8AC3E}">
        <p14:creationId xmlns:p14="http://schemas.microsoft.com/office/powerpoint/2010/main" val="41557995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Shape 172"/>
          <p:cNvPicPr preferRelativeResize="0"/>
          <p:nvPr/>
        </p:nvPicPr>
        <p:blipFill>
          <a:blip r:embed="rId3">
            <a:alphaModFix/>
          </a:blip>
          <a:stretch>
            <a:fillRect/>
          </a:stretch>
        </p:blipFill>
        <p:spPr>
          <a:xfrm>
            <a:off x="698287" y="536389"/>
            <a:ext cx="11061700" cy="5803900"/>
          </a:xfrm>
          <a:prstGeom prst="rect">
            <a:avLst/>
          </a:prstGeom>
          <a:noFill/>
          <a:ln>
            <a:noFill/>
          </a:ln>
        </p:spPr>
      </p:pic>
    </p:spTree>
    <p:extLst>
      <p:ext uri="{BB962C8B-B14F-4D97-AF65-F5344CB8AC3E}">
        <p14:creationId xmlns:p14="http://schemas.microsoft.com/office/powerpoint/2010/main" val="1792771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5192" y="1143001"/>
            <a:ext cx="9141619" cy="1071563"/>
          </a:xfrm>
        </p:spPr>
        <p:txBody>
          <a:bodyPr>
            <a:normAutofit/>
          </a:bodyPr>
          <a:lstStyle/>
          <a:p>
            <a:r>
              <a:rPr lang="en-US" sz="5400" dirty="0"/>
              <a:t>Coming 2019</a:t>
            </a:r>
          </a:p>
        </p:txBody>
      </p:sp>
      <p:sp>
        <p:nvSpPr>
          <p:cNvPr id="3" name="Subtitle 2"/>
          <p:cNvSpPr>
            <a:spLocks noGrp="1"/>
          </p:cNvSpPr>
          <p:nvPr>
            <p:ph type="subTitle" idx="1"/>
          </p:nvPr>
        </p:nvSpPr>
        <p:spPr/>
        <p:txBody>
          <a:bodyPr>
            <a:noAutofit/>
          </a:bodyPr>
          <a:lstStyle/>
          <a:p>
            <a:r>
              <a:rPr lang="en-US" sz="5400" dirty="0"/>
              <a:t>Standards for Metagenomic Measurements</a:t>
            </a:r>
          </a:p>
          <a:p>
            <a:endParaRPr lang="en-US" sz="5400" dirty="0"/>
          </a:p>
        </p:txBody>
      </p:sp>
    </p:spTree>
    <p:extLst>
      <p:ext uri="{BB962C8B-B14F-4D97-AF65-F5344CB8AC3E}">
        <p14:creationId xmlns:p14="http://schemas.microsoft.com/office/powerpoint/2010/main" val="11646816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BD3E0-8A7D-4954-B16E-4E5742194015}"/>
              </a:ext>
            </a:extLst>
          </p:cNvPr>
          <p:cNvSpPr>
            <a:spLocks noGrp="1"/>
          </p:cNvSpPr>
          <p:nvPr>
            <p:ph type="title"/>
          </p:nvPr>
        </p:nvSpPr>
        <p:spPr>
          <a:xfrm>
            <a:off x="1199941" y="3409776"/>
            <a:ext cx="10515600" cy="1325563"/>
          </a:xfrm>
        </p:spPr>
        <p:txBody>
          <a:bodyPr/>
          <a:lstStyle/>
          <a:p>
            <a:r>
              <a:rPr lang="en-US" dirty="0">
                <a:hlinkClick r:id="rId2"/>
              </a:rPr>
              <a:t>https://MicrobialStandards.org</a:t>
            </a:r>
            <a:br>
              <a:rPr lang="en-US" dirty="0"/>
            </a:br>
            <a:endParaRPr lang="en-US" dirty="0"/>
          </a:p>
        </p:txBody>
      </p:sp>
    </p:spTree>
    <p:extLst>
      <p:ext uri="{BB962C8B-B14F-4D97-AF65-F5344CB8AC3E}">
        <p14:creationId xmlns:p14="http://schemas.microsoft.com/office/powerpoint/2010/main" val="137861400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rdrop 3"/>
          <p:cNvSpPr/>
          <p:nvPr/>
        </p:nvSpPr>
        <p:spPr>
          <a:xfrm rot="1186348">
            <a:off x="3046447" y="3667499"/>
            <a:ext cx="1876425" cy="1876425"/>
          </a:xfrm>
          <a:prstGeom prst="teardrop">
            <a:avLst>
              <a:gd name="adj" fmla="val 134518"/>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ardrop 4"/>
          <p:cNvSpPr/>
          <p:nvPr/>
        </p:nvSpPr>
        <p:spPr>
          <a:xfrm rot="18588858">
            <a:off x="5078182" y="4720716"/>
            <a:ext cx="1876425" cy="1876425"/>
          </a:xfrm>
          <a:prstGeom prst="teardrop">
            <a:avLst>
              <a:gd name="adj" fmla="val 134518"/>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ardrop 5"/>
          <p:cNvSpPr/>
          <p:nvPr/>
        </p:nvSpPr>
        <p:spPr>
          <a:xfrm rot="5612278">
            <a:off x="3539885" y="1472895"/>
            <a:ext cx="1876425" cy="1876425"/>
          </a:xfrm>
          <a:prstGeom prst="teardrop">
            <a:avLst>
              <a:gd name="adj" fmla="val 134518"/>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ardrop 6"/>
          <p:cNvSpPr/>
          <p:nvPr/>
        </p:nvSpPr>
        <p:spPr>
          <a:xfrm rot="14199382">
            <a:off x="6743975" y="3230976"/>
            <a:ext cx="1876425" cy="1876425"/>
          </a:xfrm>
          <a:prstGeom prst="teardrop">
            <a:avLst>
              <a:gd name="adj" fmla="val 134518"/>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ardrop 7"/>
          <p:cNvSpPr/>
          <p:nvPr/>
        </p:nvSpPr>
        <p:spPr>
          <a:xfrm rot="9700514">
            <a:off x="5719819" y="1196598"/>
            <a:ext cx="1876425" cy="1876425"/>
          </a:xfrm>
          <a:prstGeom prst="teardrop">
            <a:avLst>
              <a:gd name="adj" fmla="val 134518"/>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3565619" y="1770959"/>
            <a:ext cx="1746738" cy="923330"/>
          </a:xfrm>
          <a:prstGeom prst="rect">
            <a:avLst/>
          </a:prstGeom>
          <a:noFill/>
        </p:spPr>
        <p:txBody>
          <a:bodyPr wrap="square" rtlCol="0">
            <a:spAutoFit/>
          </a:bodyPr>
          <a:lstStyle/>
          <a:p>
            <a:pPr algn="ctr"/>
            <a:r>
              <a:rPr lang="en-US" dirty="0"/>
              <a:t>Microbiome Community Measurements</a:t>
            </a:r>
          </a:p>
        </p:txBody>
      </p:sp>
      <p:sp>
        <p:nvSpPr>
          <p:cNvPr id="11" name="TextBox 10"/>
          <p:cNvSpPr txBox="1"/>
          <p:nvPr/>
        </p:nvSpPr>
        <p:spPr>
          <a:xfrm>
            <a:off x="3029532" y="4169188"/>
            <a:ext cx="1746738" cy="923330"/>
          </a:xfrm>
          <a:prstGeom prst="rect">
            <a:avLst/>
          </a:prstGeom>
          <a:noFill/>
        </p:spPr>
        <p:txBody>
          <a:bodyPr wrap="square" rtlCol="0">
            <a:spAutoFit/>
          </a:bodyPr>
          <a:lstStyle/>
          <a:p>
            <a:pPr algn="ctr"/>
            <a:r>
              <a:rPr lang="en-US" dirty="0"/>
              <a:t>Combatting Antibiotic Resistance</a:t>
            </a:r>
          </a:p>
        </p:txBody>
      </p:sp>
      <p:sp>
        <p:nvSpPr>
          <p:cNvPr id="12" name="TextBox 11"/>
          <p:cNvSpPr txBox="1"/>
          <p:nvPr/>
        </p:nvSpPr>
        <p:spPr>
          <a:xfrm>
            <a:off x="5792544" y="1586293"/>
            <a:ext cx="1746738" cy="646331"/>
          </a:xfrm>
          <a:prstGeom prst="rect">
            <a:avLst/>
          </a:prstGeom>
          <a:noFill/>
        </p:spPr>
        <p:txBody>
          <a:bodyPr wrap="square" rtlCol="0">
            <a:spAutoFit/>
          </a:bodyPr>
          <a:lstStyle/>
          <a:p>
            <a:pPr algn="ctr"/>
            <a:r>
              <a:rPr lang="en-US" dirty="0"/>
              <a:t>Engineering Biology</a:t>
            </a:r>
          </a:p>
        </p:txBody>
      </p:sp>
      <p:sp>
        <p:nvSpPr>
          <p:cNvPr id="13" name="TextBox 12"/>
          <p:cNvSpPr txBox="1"/>
          <p:nvPr/>
        </p:nvSpPr>
        <p:spPr>
          <a:xfrm>
            <a:off x="6808818" y="3963398"/>
            <a:ext cx="1746738" cy="369332"/>
          </a:xfrm>
          <a:prstGeom prst="rect">
            <a:avLst/>
          </a:prstGeom>
          <a:noFill/>
        </p:spPr>
        <p:txBody>
          <a:bodyPr wrap="square" rtlCol="0">
            <a:spAutoFit/>
          </a:bodyPr>
          <a:lstStyle/>
          <a:p>
            <a:pPr algn="ctr"/>
            <a:r>
              <a:rPr lang="en-US" dirty="0"/>
              <a:t>Biofilms</a:t>
            </a:r>
          </a:p>
        </p:txBody>
      </p:sp>
      <p:sp>
        <p:nvSpPr>
          <p:cNvPr id="14" name="TextBox 13"/>
          <p:cNvSpPr txBox="1"/>
          <p:nvPr/>
        </p:nvSpPr>
        <p:spPr>
          <a:xfrm>
            <a:off x="5152982" y="5132497"/>
            <a:ext cx="1746738" cy="923330"/>
          </a:xfrm>
          <a:prstGeom prst="rect">
            <a:avLst/>
          </a:prstGeom>
          <a:noFill/>
        </p:spPr>
        <p:txBody>
          <a:bodyPr wrap="square" rtlCol="0">
            <a:spAutoFit/>
          </a:bodyPr>
          <a:lstStyle/>
          <a:p>
            <a:pPr algn="ctr"/>
            <a:r>
              <a:rPr lang="en-US" dirty="0"/>
              <a:t>Pathogen Detection and Identification</a:t>
            </a:r>
          </a:p>
        </p:txBody>
      </p:sp>
      <p:sp>
        <p:nvSpPr>
          <p:cNvPr id="15" name="Oval 14"/>
          <p:cNvSpPr/>
          <p:nvPr/>
        </p:nvSpPr>
        <p:spPr>
          <a:xfrm>
            <a:off x="5039980" y="3038134"/>
            <a:ext cx="1646906" cy="1538514"/>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Microbial Metrology</a:t>
            </a:r>
          </a:p>
        </p:txBody>
      </p:sp>
      <p:sp>
        <p:nvSpPr>
          <p:cNvPr id="16" name="TextBox 15"/>
          <p:cNvSpPr txBox="1"/>
          <p:nvPr/>
        </p:nvSpPr>
        <p:spPr>
          <a:xfrm>
            <a:off x="906280" y="280215"/>
            <a:ext cx="10220234" cy="707886"/>
          </a:xfrm>
          <a:prstGeom prst="rect">
            <a:avLst/>
          </a:prstGeom>
          <a:noFill/>
        </p:spPr>
        <p:txBody>
          <a:bodyPr wrap="none" rtlCol="0">
            <a:spAutoFit/>
          </a:bodyPr>
          <a:lstStyle/>
          <a:p>
            <a:pPr algn="ctr"/>
            <a:r>
              <a:rPr lang="en-US" sz="4000" dirty="0"/>
              <a:t>The (New) Microbial Metrology Program @ NIST</a:t>
            </a:r>
          </a:p>
        </p:txBody>
      </p:sp>
    </p:spTree>
    <p:extLst>
      <p:ext uri="{BB962C8B-B14F-4D97-AF65-F5344CB8AC3E}">
        <p14:creationId xmlns:p14="http://schemas.microsoft.com/office/powerpoint/2010/main" val="161812950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6131" y="524322"/>
            <a:ext cx="9943744" cy="1737360"/>
          </a:xfrm>
        </p:spPr>
        <p:txBody>
          <a:bodyPr>
            <a:noAutofit/>
          </a:bodyPr>
          <a:lstStyle/>
          <a:p>
            <a:pPr algn="ctr"/>
            <a:r>
              <a:rPr lang="en-US" sz="5400" dirty="0"/>
              <a:t>A New Metric:</a:t>
            </a:r>
            <a:br>
              <a:rPr lang="en-US" sz="5400" dirty="0"/>
            </a:br>
            <a:r>
              <a:rPr lang="en-US" sz="5400" dirty="0"/>
              <a:t>The Resistance Potential</a:t>
            </a:r>
          </a:p>
        </p:txBody>
      </p:sp>
      <p:sp>
        <p:nvSpPr>
          <p:cNvPr id="4" name="TextBox 3"/>
          <p:cNvSpPr txBox="1"/>
          <p:nvPr/>
        </p:nvSpPr>
        <p:spPr>
          <a:xfrm>
            <a:off x="1044724" y="2504941"/>
            <a:ext cx="10512218" cy="3108543"/>
          </a:xfrm>
          <a:prstGeom prst="rect">
            <a:avLst/>
          </a:prstGeom>
          <a:noFill/>
        </p:spPr>
        <p:txBody>
          <a:bodyPr wrap="square" rtlCol="0">
            <a:spAutoFit/>
          </a:bodyPr>
          <a:lstStyle/>
          <a:p>
            <a:pPr marL="457200" indent="-457200">
              <a:buFont typeface="Arial" panose="020B0604020202020204" pitchFamily="34" charset="0"/>
              <a:buChar char="•"/>
            </a:pPr>
            <a:r>
              <a:rPr lang="en-US" sz="2800" dirty="0"/>
              <a:t>Capability to Predict the Lifetime of a New Antibiotic</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“Mean Time to Failure” for Antibiotics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Identify Biological Factors Responsible for (Rapid) Emergence</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Identify Environmental Factors Responsible for (Rapid) Emergence</a:t>
            </a:r>
          </a:p>
        </p:txBody>
      </p:sp>
      <p:sp>
        <p:nvSpPr>
          <p:cNvPr id="7" name="TextBox 6"/>
          <p:cNvSpPr txBox="1"/>
          <p:nvPr/>
        </p:nvSpPr>
        <p:spPr>
          <a:xfrm>
            <a:off x="609586" y="5856743"/>
            <a:ext cx="10947356" cy="584775"/>
          </a:xfrm>
          <a:prstGeom prst="rect">
            <a:avLst/>
          </a:prstGeom>
          <a:noFill/>
        </p:spPr>
        <p:txBody>
          <a:bodyPr wrap="none" rtlCol="0">
            <a:spAutoFit/>
          </a:bodyPr>
          <a:lstStyle/>
          <a:p>
            <a:r>
              <a:rPr lang="en-US" sz="3200" dirty="0"/>
              <a:t>Allows for the Deployment of the “Best” Antimicrobial Therapies</a:t>
            </a:r>
          </a:p>
        </p:txBody>
      </p:sp>
    </p:spTree>
    <p:extLst>
      <p:ext uri="{BB962C8B-B14F-4D97-AF65-F5344CB8AC3E}">
        <p14:creationId xmlns:p14="http://schemas.microsoft.com/office/powerpoint/2010/main" val="288237836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825" y="341533"/>
            <a:ext cx="11849100" cy="787400"/>
          </a:xfrm>
        </p:spPr>
        <p:txBody>
          <a:bodyPr>
            <a:normAutofit fontScale="90000"/>
          </a:bodyPr>
          <a:lstStyle/>
          <a:p>
            <a:pPr algn="ctr"/>
            <a:r>
              <a:rPr lang="en-US" sz="4000" dirty="0"/>
              <a:t>Measuring Resistance Potential = Measuring Bacterial Evolution</a:t>
            </a:r>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2241312" y="2653664"/>
            <a:ext cx="7393146" cy="3754756"/>
          </a:xfrm>
          <a:prstGeom prst="rect">
            <a:avLst/>
          </a:prstGeom>
        </p:spPr>
      </p:pic>
      <p:cxnSp>
        <p:nvCxnSpPr>
          <p:cNvPr id="9" name="Straight Arrow Connector 8"/>
          <p:cNvCxnSpPr/>
          <p:nvPr/>
        </p:nvCxnSpPr>
        <p:spPr>
          <a:xfrm flipV="1">
            <a:off x="2527935" y="2663189"/>
            <a:ext cx="809625" cy="505658"/>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728085" y="2016858"/>
            <a:ext cx="1238250" cy="646331"/>
          </a:xfrm>
          <a:prstGeom prst="rect">
            <a:avLst/>
          </a:prstGeom>
          <a:noFill/>
        </p:spPr>
        <p:txBody>
          <a:bodyPr wrap="square" rtlCol="0">
            <a:spAutoFit/>
          </a:bodyPr>
          <a:lstStyle/>
          <a:p>
            <a:pPr algn="ctr"/>
            <a:r>
              <a:rPr lang="en-US" dirty="0"/>
              <a:t>Introduce Antibiotic</a:t>
            </a:r>
          </a:p>
        </p:txBody>
      </p:sp>
      <p:cxnSp>
        <p:nvCxnSpPr>
          <p:cNvPr id="11" name="Straight Arrow Connector 10"/>
          <p:cNvCxnSpPr/>
          <p:nvPr/>
        </p:nvCxnSpPr>
        <p:spPr>
          <a:xfrm>
            <a:off x="8121130" y="2369037"/>
            <a:ext cx="973932" cy="569254"/>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231215" y="1841036"/>
            <a:ext cx="1514475" cy="646331"/>
          </a:xfrm>
          <a:prstGeom prst="rect">
            <a:avLst/>
          </a:prstGeom>
          <a:noFill/>
        </p:spPr>
        <p:txBody>
          <a:bodyPr wrap="square" rtlCol="0">
            <a:spAutoFit/>
          </a:bodyPr>
          <a:lstStyle/>
          <a:p>
            <a:pPr algn="ctr"/>
            <a:r>
              <a:rPr lang="en-US" dirty="0"/>
              <a:t>Transition State</a:t>
            </a:r>
          </a:p>
        </p:txBody>
      </p:sp>
      <p:sp>
        <p:nvSpPr>
          <p:cNvPr id="16" name="TextBox 15"/>
          <p:cNvSpPr txBox="1"/>
          <p:nvPr/>
        </p:nvSpPr>
        <p:spPr>
          <a:xfrm>
            <a:off x="1003062" y="3421498"/>
            <a:ext cx="1238250" cy="923330"/>
          </a:xfrm>
          <a:prstGeom prst="rect">
            <a:avLst/>
          </a:prstGeom>
          <a:noFill/>
        </p:spPr>
        <p:txBody>
          <a:bodyPr wrap="square" rtlCol="0">
            <a:spAutoFit/>
          </a:bodyPr>
          <a:lstStyle/>
          <a:p>
            <a:pPr algn="ctr"/>
            <a:r>
              <a:rPr lang="en-US" dirty="0"/>
              <a:t>Antibiotic Sensitive Bacteria</a:t>
            </a:r>
          </a:p>
        </p:txBody>
      </p:sp>
      <p:sp>
        <p:nvSpPr>
          <p:cNvPr id="17" name="TextBox 16"/>
          <p:cNvSpPr txBox="1"/>
          <p:nvPr/>
        </p:nvSpPr>
        <p:spPr>
          <a:xfrm>
            <a:off x="9547860" y="2959833"/>
            <a:ext cx="1238250" cy="923330"/>
          </a:xfrm>
          <a:prstGeom prst="rect">
            <a:avLst/>
          </a:prstGeom>
          <a:noFill/>
        </p:spPr>
        <p:txBody>
          <a:bodyPr wrap="square" rtlCol="0">
            <a:spAutoFit/>
          </a:bodyPr>
          <a:lstStyle/>
          <a:p>
            <a:pPr algn="ctr"/>
            <a:r>
              <a:rPr lang="en-US" dirty="0"/>
              <a:t>Antibiotic Resistant Bacteria</a:t>
            </a:r>
          </a:p>
        </p:txBody>
      </p:sp>
      <p:cxnSp>
        <p:nvCxnSpPr>
          <p:cNvPr id="20" name="Straight Arrow Connector 19"/>
          <p:cNvCxnSpPr/>
          <p:nvPr/>
        </p:nvCxnSpPr>
        <p:spPr>
          <a:xfrm flipV="1">
            <a:off x="5124893" y="2089880"/>
            <a:ext cx="1106322" cy="129786"/>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278592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825" y="341533"/>
            <a:ext cx="11849100" cy="787400"/>
          </a:xfrm>
        </p:spPr>
        <p:txBody>
          <a:bodyPr>
            <a:normAutofit fontScale="90000"/>
          </a:bodyPr>
          <a:lstStyle/>
          <a:p>
            <a:pPr algn="ctr"/>
            <a:r>
              <a:rPr lang="en-US" sz="4000" dirty="0"/>
              <a:t>Measuring Resistance Potential = Measuring Bacterial Evolution</a:t>
            </a:r>
          </a:p>
        </p:txBody>
      </p:sp>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2241312" y="2653664"/>
            <a:ext cx="7393146" cy="3754756"/>
          </a:xfrm>
          <a:prstGeom prst="rect">
            <a:avLst/>
          </a:prstGeom>
        </p:spPr>
      </p:pic>
      <p:cxnSp>
        <p:nvCxnSpPr>
          <p:cNvPr id="9" name="Straight Arrow Connector 8"/>
          <p:cNvCxnSpPr/>
          <p:nvPr/>
        </p:nvCxnSpPr>
        <p:spPr>
          <a:xfrm flipV="1">
            <a:off x="2527935" y="2663189"/>
            <a:ext cx="809625" cy="505658"/>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728085" y="2016858"/>
            <a:ext cx="1238250" cy="646331"/>
          </a:xfrm>
          <a:prstGeom prst="rect">
            <a:avLst/>
          </a:prstGeom>
          <a:noFill/>
        </p:spPr>
        <p:txBody>
          <a:bodyPr wrap="square" rtlCol="0">
            <a:spAutoFit/>
          </a:bodyPr>
          <a:lstStyle/>
          <a:p>
            <a:pPr algn="ctr"/>
            <a:r>
              <a:rPr lang="en-US" dirty="0"/>
              <a:t>Introduce Antibiotic</a:t>
            </a:r>
          </a:p>
        </p:txBody>
      </p:sp>
      <p:cxnSp>
        <p:nvCxnSpPr>
          <p:cNvPr id="11" name="Straight Arrow Connector 10"/>
          <p:cNvCxnSpPr/>
          <p:nvPr/>
        </p:nvCxnSpPr>
        <p:spPr>
          <a:xfrm>
            <a:off x="8121130" y="2369037"/>
            <a:ext cx="973932" cy="569254"/>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231215" y="1841036"/>
            <a:ext cx="1514475" cy="646331"/>
          </a:xfrm>
          <a:prstGeom prst="rect">
            <a:avLst/>
          </a:prstGeom>
          <a:noFill/>
        </p:spPr>
        <p:txBody>
          <a:bodyPr wrap="square" rtlCol="0">
            <a:spAutoFit/>
          </a:bodyPr>
          <a:lstStyle/>
          <a:p>
            <a:pPr algn="ctr"/>
            <a:r>
              <a:rPr lang="en-US" dirty="0"/>
              <a:t>Transition State</a:t>
            </a:r>
          </a:p>
        </p:txBody>
      </p:sp>
      <p:sp>
        <p:nvSpPr>
          <p:cNvPr id="16" name="TextBox 15"/>
          <p:cNvSpPr txBox="1"/>
          <p:nvPr/>
        </p:nvSpPr>
        <p:spPr>
          <a:xfrm>
            <a:off x="1003062" y="3421498"/>
            <a:ext cx="1238250" cy="923330"/>
          </a:xfrm>
          <a:prstGeom prst="rect">
            <a:avLst/>
          </a:prstGeom>
          <a:noFill/>
        </p:spPr>
        <p:txBody>
          <a:bodyPr wrap="square" rtlCol="0">
            <a:spAutoFit/>
          </a:bodyPr>
          <a:lstStyle/>
          <a:p>
            <a:pPr algn="ctr"/>
            <a:r>
              <a:rPr lang="en-US" dirty="0"/>
              <a:t>Antibiotic Sensitive Bacteria</a:t>
            </a:r>
          </a:p>
        </p:txBody>
      </p:sp>
      <p:sp>
        <p:nvSpPr>
          <p:cNvPr id="17" name="TextBox 16"/>
          <p:cNvSpPr txBox="1"/>
          <p:nvPr/>
        </p:nvSpPr>
        <p:spPr>
          <a:xfrm>
            <a:off x="9547860" y="2959833"/>
            <a:ext cx="1238250" cy="923330"/>
          </a:xfrm>
          <a:prstGeom prst="rect">
            <a:avLst/>
          </a:prstGeom>
          <a:noFill/>
        </p:spPr>
        <p:txBody>
          <a:bodyPr wrap="square" rtlCol="0">
            <a:spAutoFit/>
          </a:bodyPr>
          <a:lstStyle/>
          <a:p>
            <a:pPr algn="ctr"/>
            <a:r>
              <a:rPr lang="en-US" dirty="0"/>
              <a:t>Antibiotic Resistant Bacteria</a:t>
            </a:r>
          </a:p>
        </p:txBody>
      </p:sp>
      <p:cxnSp>
        <p:nvCxnSpPr>
          <p:cNvPr id="20" name="Straight Arrow Connector 19"/>
          <p:cNvCxnSpPr/>
          <p:nvPr/>
        </p:nvCxnSpPr>
        <p:spPr>
          <a:xfrm flipV="1">
            <a:off x="5124893" y="2089880"/>
            <a:ext cx="1106322" cy="129786"/>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Rounded Rectangle 2"/>
          <p:cNvSpPr/>
          <p:nvPr/>
        </p:nvSpPr>
        <p:spPr>
          <a:xfrm rot="1463428">
            <a:off x="5084832" y="1490572"/>
            <a:ext cx="2118360" cy="5190513"/>
          </a:xfrm>
          <a:prstGeom prst="roundRect">
            <a:avLst/>
          </a:prstGeom>
          <a:solidFill>
            <a:schemeClr val="accent1">
              <a:alpha val="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0132918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6647" y="1496090"/>
            <a:ext cx="10515600" cy="3851413"/>
          </a:xfrm>
        </p:spPr>
        <p:txBody>
          <a:bodyPr>
            <a:normAutofit/>
          </a:bodyPr>
          <a:lstStyle/>
          <a:p>
            <a:pPr algn="ctr"/>
            <a:r>
              <a:rPr lang="en-US" dirty="0"/>
              <a:t>The Technical Plan:</a:t>
            </a:r>
            <a:br>
              <a:rPr lang="en-US" dirty="0"/>
            </a:br>
            <a:br>
              <a:rPr lang="en-US" dirty="0"/>
            </a:br>
            <a:r>
              <a:rPr lang="en-US" dirty="0"/>
              <a:t>Develop Tools Needed to Measure the Transition from Antibiotic Sensitivity to Antibiotic Resistance</a:t>
            </a:r>
            <a:br>
              <a:rPr lang="en-US" dirty="0"/>
            </a:br>
            <a:endParaRPr lang="en-US" dirty="0"/>
          </a:p>
        </p:txBody>
      </p:sp>
      <p:sp>
        <p:nvSpPr>
          <p:cNvPr id="3" name="TextBox 2"/>
          <p:cNvSpPr txBox="1"/>
          <p:nvPr/>
        </p:nvSpPr>
        <p:spPr>
          <a:xfrm>
            <a:off x="1290260" y="5347503"/>
            <a:ext cx="9748374" cy="584775"/>
          </a:xfrm>
          <a:prstGeom prst="rect">
            <a:avLst/>
          </a:prstGeom>
          <a:noFill/>
        </p:spPr>
        <p:txBody>
          <a:bodyPr wrap="none" rtlCol="0">
            <a:spAutoFit/>
          </a:bodyPr>
          <a:lstStyle/>
          <a:p>
            <a:r>
              <a:rPr lang="en-US" sz="3200" dirty="0"/>
              <a:t>In Other Words – Tools for Measuring Microbial Evolution</a:t>
            </a:r>
          </a:p>
        </p:txBody>
      </p:sp>
    </p:spTree>
    <p:extLst>
      <p:ext uri="{BB962C8B-B14F-4D97-AF65-F5344CB8AC3E}">
        <p14:creationId xmlns:p14="http://schemas.microsoft.com/office/powerpoint/2010/main" val="286735970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100" y="253860"/>
            <a:ext cx="10515600" cy="1325563"/>
          </a:xfrm>
        </p:spPr>
        <p:txBody>
          <a:bodyPr>
            <a:noAutofit/>
          </a:bodyPr>
          <a:lstStyle/>
          <a:p>
            <a:pPr algn="ctr"/>
            <a:r>
              <a:rPr lang="en-US" sz="4800" dirty="0"/>
              <a:t>Bacteria Live and Evolve in Heterogeneous MicroEnvironments</a:t>
            </a:r>
          </a:p>
        </p:txBody>
      </p:sp>
      <p:pic>
        <p:nvPicPr>
          <p:cNvPr id="6148" name="Picture 4" descr="http://www.nature.com/scitable/content/ne0000/ne0000/ne0000/ne0000/84078327/fig1_final_2_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6150" y="2161599"/>
            <a:ext cx="3872707" cy="432356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6150" name="Picture 6" descr="http://upload.wikimedia.org/wikipedia/commons/2/29/Exposed_mango_tree_roots.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19850"/>
          <a:stretch/>
        </p:blipFill>
        <p:spPr bwMode="auto">
          <a:xfrm>
            <a:off x="227294" y="1965671"/>
            <a:ext cx="6235901" cy="4295956"/>
          </a:xfrm>
          <a:prstGeom prst="roundRect">
            <a:avLst/>
          </a:prstGeom>
          <a:noFill/>
          <a:extLst>
            <a:ext uri="{909E8E84-426E-40DD-AFC4-6F175D3DCCD1}">
              <a14:hiddenFill xmlns:a14="http://schemas.microsoft.com/office/drawing/2010/main">
                <a:solidFill>
                  <a:srgbClr val="FFFFFF"/>
                </a:solidFill>
              </a14:hiddenFill>
            </a:ext>
          </a:extLst>
        </p:spPr>
      </p:pic>
      <p:cxnSp>
        <p:nvCxnSpPr>
          <p:cNvPr id="9" name="Straight Connector 8"/>
          <p:cNvCxnSpPr/>
          <p:nvPr/>
        </p:nvCxnSpPr>
        <p:spPr>
          <a:xfrm flipH="1">
            <a:off x="4487768" y="2161599"/>
            <a:ext cx="2808382" cy="299777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477281" y="5311739"/>
            <a:ext cx="2857500" cy="119120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4445874" y="5182751"/>
            <a:ext cx="83789" cy="105610"/>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1075352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pPr algn="ctr"/>
            <a:r>
              <a:rPr lang="en-US" dirty="0"/>
              <a:t>Homogeneous (Laboratory) Environments Do NOT Mimic Natural Environments</a:t>
            </a:r>
          </a:p>
        </p:txBody>
      </p:sp>
      <p:grpSp>
        <p:nvGrpSpPr>
          <p:cNvPr id="3" name="Group 2"/>
          <p:cNvGrpSpPr/>
          <p:nvPr/>
        </p:nvGrpSpPr>
        <p:grpSpPr>
          <a:xfrm>
            <a:off x="3618508" y="1824038"/>
            <a:ext cx="4954984" cy="4805362"/>
            <a:chOff x="4341416" y="2388393"/>
            <a:chExt cx="3509168" cy="3376612"/>
          </a:xfrm>
        </p:grpSpPr>
        <p:pic>
          <p:nvPicPr>
            <p:cNvPr id="6146" name="Picture 2" descr="http://www.morganvillesci.com/images/Erlenmeyer%20&amp;%20Fernbach%20Flasks.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60684" y="2791824"/>
              <a:ext cx="2670633" cy="2569752"/>
            </a:xfrm>
            <a:prstGeom prst="roundRect">
              <a:avLst/>
            </a:prstGeom>
            <a:noFill/>
            <a:extLst>
              <a:ext uri="{909E8E84-426E-40DD-AFC4-6F175D3DCCD1}">
                <a14:hiddenFill xmlns:a14="http://schemas.microsoft.com/office/drawing/2010/main">
                  <a:solidFill>
                    <a:srgbClr val="FFFFFF"/>
                  </a:solidFill>
                </a14:hiddenFill>
              </a:ext>
            </a:extLst>
          </p:spPr>
        </p:pic>
        <p:sp>
          <p:nvSpPr>
            <p:cNvPr id="5" name="&quot;No&quot; Symbol 4"/>
            <p:cNvSpPr/>
            <p:nvPr/>
          </p:nvSpPr>
          <p:spPr>
            <a:xfrm>
              <a:off x="4341416" y="2388393"/>
              <a:ext cx="3509168" cy="3376612"/>
            </a:xfrm>
            <a:prstGeom prst="noSmoking">
              <a:avLst>
                <a:gd name="adj" fmla="val 2075"/>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Tree>
    <p:extLst>
      <p:ext uri="{BB962C8B-B14F-4D97-AF65-F5344CB8AC3E}">
        <p14:creationId xmlns:p14="http://schemas.microsoft.com/office/powerpoint/2010/main" val="406453731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title"/>
          </p:nvPr>
        </p:nvSpPr>
        <p:spPr>
          <a:xfrm>
            <a:off x="838200" y="365126"/>
            <a:ext cx="8981661" cy="996400"/>
          </a:xfrm>
        </p:spPr>
        <p:txBody>
          <a:bodyPr/>
          <a:lstStyle/>
          <a:p>
            <a:pPr algn="ctr"/>
            <a:r>
              <a:rPr lang="en-US" dirty="0"/>
              <a:t>The Technical Plan:</a:t>
            </a:r>
          </a:p>
        </p:txBody>
      </p:sp>
      <p:sp>
        <p:nvSpPr>
          <p:cNvPr id="27" name="Content Placeholder 26"/>
          <p:cNvSpPr>
            <a:spLocks noGrp="1"/>
          </p:cNvSpPr>
          <p:nvPr>
            <p:ph idx="1"/>
          </p:nvPr>
        </p:nvSpPr>
        <p:spPr>
          <a:xfrm>
            <a:off x="7247552" y="1463040"/>
            <a:ext cx="4569310" cy="4756777"/>
          </a:xfrm>
        </p:spPr>
        <p:txBody>
          <a:bodyPr>
            <a:noAutofit/>
          </a:bodyPr>
          <a:lstStyle/>
          <a:p>
            <a:pPr marL="0" indent="0">
              <a:buNone/>
            </a:pPr>
            <a:r>
              <a:rPr lang="en-US" sz="2600" b="1" dirty="0"/>
              <a:t>Engineered Microenvironments</a:t>
            </a:r>
          </a:p>
          <a:p>
            <a:r>
              <a:rPr lang="en-US" sz="2400" dirty="0"/>
              <a:t>Mimics real world</a:t>
            </a:r>
          </a:p>
          <a:p>
            <a:r>
              <a:rPr lang="en-US" sz="2400" dirty="0"/>
              <a:t>Evolution happens differently (more rapidly?) in complex environments</a:t>
            </a: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38283"/>
            <a:ext cx="4964049" cy="4271114"/>
          </a:xfrm>
          <a:prstGeom prst="roundRect">
            <a:avLst/>
          </a:prstGeom>
          <a:ln w="19050">
            <a:solidFill>
              <a:schemeClr val="tx1"/>
            </a:solidFill>
          </a:ln>
        </p:spPr>
      </p:pic>
    </p:spTree>
    <p:extLst>
      <p:ext uri="{BB962C8B-B14F-4D97-AF65-F5344CB8AC3E}">
        <p14:creationId xmlns:p14="http://schemas.microsoft.com/office/powerpoint/2010/main" val="29822589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835" y="192160"/>
            <a:ext cx="8180103" cy="766998"/>
          </a:xfrm>
        </p:spPr>
        <p:txBody>
          <a:bodyPr>
            <a:normAutofit fontScale="90000"/>
          </a:bodyPr>
          <a:lstStyle/>
          <a:p>
            <a:r>
              <a:rPr lang="en-US" dirty="0"/>
              <a:t>Engineering Custom Microenvironments</a:t>
            </a:r>
          </a:p>
        </p:txBody>
      </p:sp>
      <p:pic>
        <p:nvPicPr>
          <p:cNvPr id="4" name="Picture 3"/>
          <p:cNvPicPr>
            <a:picLocks noChangeAspect="1"/>
          </p:cNvPicPr>
          <p:nvPr/>
        </p:nvPicPr>
        <p:blipFill rotWithShape="1">
          <a:blip r:embed="rId2"/>
          <a:srcRect t="7295" r="4792"/>
          <a:stretch/>
        </p:blipFill>
        <p:spPr>
          <a:xfrm>
            <a:off x="346870" y="3556859"/>
            <a:ext cx="2891671" cy="3172265"/>
          </a:xfrm>
          <a:prstGeom prst="rect">
            <a:avLst/>
          </a:prstGeom>
        </p:spPr>
      </p:pic>
      <p:pic>
        <p:nvPicPr>
          <p:cNvPr id="11266" name="Picture 2" descr="http://www.nist.gov/public_affairs/releases/images/cnst050107fig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835" y="1280160"/>
            <a:ext cx="3273451" cy="2065268"/>
          </a:xfrm>
          <a:prstGeom prst="roundRect">
            <a:avLst/>
          </a:prstGeom>
          <a:noFill/>
          <a:extLst>
            <a:ext uri="{909E8E84-426E-40DD-AFC4-6F175D3DCCD1}">
              <a14:hiddenFill xmlns:a14="http://schemas.microsoft.com/office/drawing/2010/main">
                <a:solidFill>
                  <a:srgbClr val="FFFFFF"/>
                </a:solidFill>
              </a14:hiddenFill>
            </a:ext>
          </a:extLst>
        </p:spPr>
      </p:pic>
      <p:pic>
        <p:nvPicPr>
          <p:cNvPr id="11268" name="Picture 4" descr="http://www.energyinnovationsummit.com/lgo/CNST.gif"/>
          <p:cNvPicPr>
            <a:picLocks noChangeAspect="1" noChangeArrowheads="1"/>
          </p:cNvPicPr>
          <p:nvPr/>
        </p:nvPicPr>
        <p:blipFill rotWithShape="1">
          <a:blip r:embed="rId4">
            <a:extLst>
              <a:ext uri="{28A0092B-C50C-407E-A947-70E740481C1C}">
                <a14:useLocalDpi xmlns:a14="http://schemas.microsoft.com/office/drawing/2010/main" val="0"/>
              </a:ext>
            </a:extLst>
          </a:blip>
          <a:srcRect t="29035" r="-531" b="18881"/>
          <a:stretch/>
        </p:blipFill>
        <p:spPr bwMode="auto">
          <a:xfrm>
            <a:off x="6365241" y="92115"/>
            <a:ext cx="5581999" cy="9736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914776" y="1456083"/>
            <a:ext cx="8032464" cy="2862322"/>
          </a:xfrm>
          <a:prstGeom prst="rect">
            <a:avLst/>
          </a:prstGeom>
          <a:noFill/>
        </p:spPr>
        <p:txBody>
          <a:bodyPr wrap="square" rtlCol="0">
            <a:spAutoFit/>
          </a:bodyPr>
          <a:lstStyle/>
          <a:p>
            <a:pPr marL="285750" indent="-285750">
              <a:buFont typeface="Arial" panose="020B0604020202020204" pitchFamily="34" charset="0"/>
              <a:buChar char="•"/>
            </a:pPr>
            <a:r>
              <a:rPr lang="en-US" dirty="0"/>
              <a:t>Leverage the NIST Center for Nanoscale Science and Technology (CNST) to manufacture custom microenvironments with novel features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Establish microbial environments:</a:t>
            </a:r>
          </a:p>
          <a:p>
            <a:pPr marL="742950" lvl="1" indent="-285750">
              <a:buFont typeface="Arial" panose="020B0604020202020204" pitchFamily="34" charset="0"/>
              <a:buChar char="•"/>
            </a:pPr>
            <a:r>
              <a:rPr lang="en-US" dirty="0"/>
              <a:t>Chemical Gradients</a:t>
            </a:r>
          </a:p>
          <a:p>
            <a:pPr marL="742950" lvl="1" indent="-285750">
              <a:buFont typeface="Arial" panose="020B0604020202020204" pitchFamily="34" charset="0"/>
              <a:buChar char="•"/>
            </a:pPr>
            <a:r>
              <a:rPr lang="en-US" dirty="0"/>
              <a:t>Temporal Variation</a:t>
            </a:r>
          </a:p>
          <a:p>
            <a:pPr marL="742950" lvl="1" indent="-285750">
              <a:buFont typeface="Arial" panose="020B0604020202020204" pitchFamily="34" charset="0"/>
              <a:buChar char="•"/>
            </a:pPr>
            <a:r>
              <a:rPr lang="en-US" dirty="0"/>
              <a:t>Complex Microbial Communities </a:t>
            </a:r>
          </a:p>
          <a:p>
            <a:pPr marL="742950" lvl="1" indent="-285750">
              <a:buFont typeface="Arial" panose="020B0604020202020204" pitchFamily="34" charset="0"/>
              <a:buChar char="•"/>
            </a:pPr>
            <a:r>
              <a:rPr lang="en-US" dirty="0"/>
              <a:t>Stressful Environments (mutagens, pH, O</a:t>
            </a:r>
            <a:r>
              <a:rPr lang="en-US" baseline="-25000" dirty="0"/>
              <a:t>2</a:t>
            </a:r>
            <a:r>
              <a:rPr lang="en-US" dirty="0"/>
              <a:t>)</a:t>
            </a:r>
          </a:p>
          <a:p>
            <a:pPr marL="742950" lvl="1" indent="-285750">
              <a:buFont typeface="Arial" panose="020B0604020202020204" pitchFamily="34" charset="0"/>
              <a:buChar char="•"/>
            </a:pPr>
            <a:r>
              <a:rPr lang="en-US" dirty="0"/>
              <a:t>“Island” Environments</a:t>
            </a:r>
          </a:p>
          <a:p>
            <a:pPr marL="742950" lvl="1" indent="-285750">
              <a:buFont typeface="Arial" panose="020B0604020202020204" pitchFamily="34" charset="0"/>
              <a:buChar char="•"/>
            </a:pPr>
            <a:endParaRPr lang="en-US" dirty="0"/>
          </a:p>
        </p:txBody>
      </p:sp>
      <p:grpSp>
        <p:nvGrpSpPr>
          <p:cNvPr id="7" name="Group 6"/>
          <p:cNvGrpSpPr/>
          <p:nvPr/>
        </p:nvGrpSpPr>
        <p:grpSpPr>
          <a:xfrm>
            <a:off x="4345702" y="4593471"/>
            <a:ext cx="3360032" cy="2275835"/>
            <a:chOff x="4035599" y="213239"/>
            <a:chExt cx="2730961" cy="2069562"/>
          </a:xfrm>
        </p:grpSpPr>
        <p:sp>
          <p:nvSpPr>
            <p:cNvPr id="8" name="Rectangle 7"/>
            <p:cNvSpPr/>
            <p:nvPr/>
          </p:nvSpPr>
          <p:spPr>
            <a:xfrm>
              <a:off x="4136836" y="1868688"/>
              <a:ext cx="2598322" cy="414113"/>
            </a:xfrm>
            <a:prstGeom prst="rect">
              <a:avLst/>
            </a:prstGeom>
          </p:spPr>
          <p:txBody>
            <a:bodyPr wrap="square">
              <a:spAutoFit/>
            </a:bodyPr>
            <a:lstStyle/>
            <a:p>
              <a:pPr algn="ctr"/>
              <a:r>
                <a:rPr lang="en-US" sz="1600" b="1" dirty="0">
                  <a:ea typeface="Cambria" panose="02040503050406030204" pitchFamily="18" charset="0"/>
                </a:rPr>
                <a:t>Microscopy</a:t>
              </a:r>
              <a:endParaRPr lang="en-US" sz="1600" b="1" dirty="0"/>
            </a:p>
          </p:txBody>
        </p:sp>
        <p:pic>
          <p:nvPicPr>
            <p:cNvPr id="9" name="Picture 6" descr="http://nikon.com/products/instruments/lineup/bioscience/biological-microscopes/inverted/ti_eus/img/pic_01.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35599" y="213239"/>
              <a:ext cx="2730961" cy="1714610"/>
            </a:xfrm>
            <a:prstGeom prst="round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grpSp>
      <p:sp>
        <p:nvSpPr>
          <p:cNvPr id="3" name="Left-Right Arrow 2"/>
          <p:cNvSpPr/>
          <p:nvPr/>
        </p:nvSpPr>
        <p:spPr>
          <a:xfrm>
            <a:off x="3389205" y="5567213"/>
            <a:ext cx="731254" cy="29140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1186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ight Arrow 3"/>
          <p:cNvSpPr/>
          <p:nvPr/>
        </p:nvSpPr>
        <p:spPr>
          <a:xfrm>
            <a:off x="1888943" y="3445429"/>
            <a:ext cx="621717" cy="3079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5" name="TextBox 4"/>
          <p:cNvSpPr txBox="1"/>
          <p:nvPr/>
        </p:nvSpPr>
        <p:spPr>
          <a:xfrm>
            <a:off x="377520" y="2246861"/>
            <a:ext cx="1118167" cy="645995"/>
          </a:xfrm>
          <a:prstGeom prst="rect">
            <a:avLst/>
          </a:prstGeom>
          <a:noFill/>
        </p:spPr>
        <p:txBody>
          <a:bodyPr wrap="square" rtlCol="0">
            <a:spAutoFit/>
          </a:bodyPr>
          <a:lstStyle/>
          <a:p>
            <a:pPr algn="ctr"/>
            <a:r>
              <a:rPr lang="en-US" sz="1798" dirty="0"/>
              <a:t>Starting Sample</a:t>
            </a:r>
          </a:p>
        </p:txBody>
      </p:sp>
      <p:sp>
        <p:nvSpPr>
          <p:cNvPr id="7" name="TextBox 6"/>
          <p:cNvSpPr txBox="1"/>
          <p:nvPr/>
        </p:nvSpPr>
        <p:spPr>
          <a:xfrm>
            <a:off x="2623324" y="2356644"/>
            <a:ext cx="1112930" cy="369140"/>
          </a:xfrm>
          <a:prstGeom prst="rect">
            <a:avLst/>
          </a:prstGeom>
          <a:noFill/>
        </p:spPr>
        <p:txBody>
          <a:bodyPr wrap="none" rtlCol="0">
            <a:spAutoFit/>
          </a:bodyPr>
          <a:lstStyle/>
          <a:p>
            <a:r>
              <a:rPr lang="en-US" sz="1798" dirty="0"/>
              <a:t>Total DNA</a:t>
            </a:r>
          </a:p>
        </p:txBody>
      </p:sp>
      <p:sp>
        <p:nvSpPr>
          <p:cNvPr id="8" name="TextBox 7"/>
          <p:cNvSpPr txBox="1"/>
          <p:nvPr/>
        </p:nvSpPr>
        <p:spPr>
          <a:xfrm>
            <a:off x="1696289" y="2918652"/>
            <a:ext cx="1025248" cy="584471"/>
          </a:xfrm>
          <a:prstGeom prst="rect">
            <a:avLst/>
          </a:prstGeom>
          <a:noFill/>
        </p:spPr>
        <p:txBody>
          <a:bodyPr wrap="square" rtlCol="0">
            <a:spAutoFit/>
          </a:bodyPr>
          <a:lstStyle/>
          <a:p>
            <a:pPr algn="ctr"/>
            <a:r>
              <a:rPr lang="en-US" sz="1600" dirty="0"/>
              <a:t>DNA Extraction</a:t>
            </a:r>
          </a:p>
        </p:txBody>
      </p:sp>
      <p:pic>
        <p:nvPicPr>
          <p:cNvPr id="14" name="Picture 4" descr="http://4vector.com/i/free-vector-eppendorf-opened-clip-art_111147_Eppendorf_opened_clip_art_hight.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2921499" y="2813545"/>
            <a:ext cx="1053001" cy="1342125"/>
          </a:xfrm>
          <a:prstGeom prst="rect">
            <a:avLst/>
          </a:prstGeom>
          <a:noFill/>
          <a:extLst>
            <a:ext uri="{909E8E84-426E-40DD-AFC4-6F175D3DCCD1}">
              <a14:hiddenFill xmlns:a14="http://schemas.microsoft.com/office/drawing/2010/main">
                <a:solidFill>
                  <a:srgbClr val="FFFFFF"/>
                </a:solidFill>
              </a14:hiddenFill>
            </a:ext>
          </a:extLst>
        </p:spPr>
      </p:pic>
      <p:sp>
        <p:nvSpPr>
          <p:cNvPr id="15" name="Right Arrow 14"/>
          <p:cNvSpPr/>
          <p:nvPr/>
        </p:nvSpPr>
        <p:spPr>
          <a:xfrm rot="19800000">
            <a:off x="4436412" y="2806614"/>
            <a:ext cx="621717" cy="3079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16" name="TextBox 15"/>
          <p:cNvSpPr txBox="1"/>
          <p:nvPr/>
        </p:nvSpPr>
        <p:spPr>
          <a:xfrm rot="19800000">
            <a:off x="4068422" y="2599950"/>
            <a:ext cx="1025248" cy="338378"/>
          </a:xfrm>
          <a:prstGeom prst="rect">
            <a:avLst/>
          </a:prstGeom>
          <a:noFill/>
        </p:spPr>
        <p:txBody>
          <a:bodyPr wrap="square" rtlCol="0">
            <a:spAutoFit/>
          </a:bodyPr>
          <a:lstStyle/>
          <a:p>
            <a:pPr algn="ctr"/>
            <a:r>
              <a:rPr lang="en-US" sz="1600" dirty="0"/>
              <a:t>16S PCR</a:t>
            </a:r>
          </a:p>
        </p:txBody>
      </p:sp>
      <p:sp>
        <p:nvSpPr>
          <p:cNvPr id="19" name="Right Arrow 18"/>
          <p:cNvSpPr/>
          <p:nvPr/>
        </p:nvSpPr>
        <p:spPr>
          <a:xfrm>
            <a:off x="6718588" y="3349144"/>
            <a:ext cx="621717" cy="3079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0" name="TextBox 19"/>
          <p:cNvSpPr txBox="1"/>
          <p:nvPr/>
        </p:nvSpPr>
        <p:spPr>
          <a:xfrm>
            <a:off x="6498837" y="3057734"/>
            <a:ext cx="1025248" cy="338378"/>
          </a:xfrm>
          <a:prstGeom prst="rect">
            <a:avLst/>
          </a:prstGeom>
          <a:noFill/>
        </p:spPr>
        <p:txBody>
          <a:bodyPr wrap="square" rtlCol="0">
            <a:spAutoFit/>
          </a:bodyPr>
          <a:lstStyle/>
          <a:p>
            <a:pPr algn="ctr"/>
            <a:r>
              <a:rPr lang="en-US" sz="1600" dirty="0"/>
              <a:t>NGS</a:t>
            </a:r>
          </a:p>
        </p:txBody>
      </p:sp>
      <p:pic>
        <p:nvPicPr>
          <p:cNvPr id="21" name="Picture 6" descr="http://www.rna-seqblog.com/wp-content/uploads/2013/02/benchtop.jpg"/>
          <p:cNvPicPr>
            <a:picLocks noChangeAspect="1" noChangeArrowheads="1"/>
          </p:cNvPicPr>
          <p:nvPr/>
        </p:nvPicPr>
        <p:blipFill rotWithShape="1">
          <a:blip r:embed="rId3">
            <a:extLst>
              <a:ext uri="{28A0092B-C50C-407E-A947-70E740481C1C}">
                <a14:useLocalDpi xmlns:a14="http://schemas.microsoft.com/office/drawing/2010/main" val="0"/>
              </a:ext>
            </a:extLst>
          </a:blip>
          <a:srcRect l="49037" r="-2900"/>
          <a:stretch/>
        </p:blipFill>
        <p:spPr bwMode="auto">
          <a:xfrm>
            <a:off x="7440276" y="2490003"/>
            <a:ext cx="2132149" cy="1975396"/>
          </a:xfrm>
          <a:prstGeom prst="rect">
            <a:avLst/>
          </a:prstGeom>
          <a:noFill/>
          <a:extLst>
            <a:ext uri="{909E8E84-426E-40DD-AFC4-6F175D3DCCD1}">
              <a14:hiddenFill xmlns:a14="http://schemas.microsoft.com/office/drawing/2010/main">
                <a:solidFill>
                  <a:srgbClr val="FFFFFF"/>
                </a:solidFill>
              </a14:hiddenFill>
            </a:ext>
          </a:extLst>
        </p:spPr>
      </p:pic>
      <p:sp>
        <p:nvSpPr>
          <p:cNvPr id="22" name="Right Arrow 21"/>
          <p:cNvSpPr/>
          <p:nvPr/>
        </p:nvSpPr>
        <p:spPr>
          <a:xfrm>
            <a:off x="9535834" y="3339590"/>
            <a:ext cx="621717" cy="3079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3" name="TextBox 22"/>
          <p:cNvSpPr txBox="1"/>
          <p:nvPr/>
        </p:nvSpPr>
        <p:spPr>
          <a:xfrm>
            <a:off x="9141459" y="3041696"/>
            <a:ext cx="1376428" cy="338378"/>
          </a:xfrm>
          <a:prstGeom prst="rect">
            <a:avLst/>
          </a:prstGeom>
          <a:noFill/>
        </p:spPr>
        <p:txBody>
          <a:bodyPr wrap="square" rtlCol="0">
            <a:spAutoFit/>
          </a:bodyPr>
          <a:lstStyle/>
          <a:p>
            <a:pPr algn="ctr"/>
            <a:r>
              <a:rPr lang="en-US" sz="1600" dirty="0"/>
              <a:t>Bioinformatics</a:t>
            </a:r>
          </a:p>
        </p:txBody>
      </p:sp>
      <p:pic>
        <p:nvPicPr>
          <p:cNvPr id="2054" name="Picture 6" descr="http://www.med.unc.edu/cfpulmcenter/images/collaborative-figures/Figure%2022.png"/>
          <p:cNvPicPr>
            <a:picLocks noChangeAspect="1" noChangeArrowheads="1"/>
          </p:cNvPicPr>
          <p:nvPr/>
        </p:nvPicPr>
        <p:blipFill rotWithShape="1">
          <a:blip r:embed="rId4">
            <a:extLst>
              <a:ext uri="{28A0092B-C50C-407E-A947-70E740481C1C}">
                <a14:useLocalDpi xmlns:a14="http://schemas.microsoft.com/office/drawing/2010/main" val="0"/>
              </a:ext>
            </a:extLst>
          </a:blip>
          <a:srcRect l="1842" t="28765" r="50306" b="3549"/>
          <a:stretch/>
        </p:blipFill>
        <p:spPr bwMode="auto">
          <a:xfrm>
            <a:off x="10480010" y="2559538"/>
            <a:ext cx="1676109" cy="177209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61428" y="4450225"/>
            <a:ext cx="2256283" cy="953859"/>
          </a:xfrm>
          <a:prstGeom prst="rect">
            <a:avLst/>
          </a:prstGeom>
          <a:noFill/>
        </p:spPr>
        <p:txBody>
          <a:bodyPr wrap="square" rtlCol="0">
            <a:spAutoFit/>
          </a:bodyPr>
          <a:lstStyle/>
          <a:p>
            <a:pPr algn="ctr"/>
            <a:r>
              <a:rPr lang="en-US" sz="1400" dirty="0"/>
              <a:t>Sample Handling:</a:t>
            </a:r>
          </a:p>
          <a:p>
            <a:pPr marL="285664" indent="-285664" algn="ctr">
              <a:buFont typeface="Arial" panose="020B0604020202020204" pitchFamily="34" charset="0"/>
              <a:buChar char="•"/>
            </a:pPr>
            <a:r>
              <a:rPr lang="en-US" sz="1400" dirty="0"/>
              <a:t>Isolation</a:t>
            </a:r>
          </a:p>
          <a:p>
            <a:pPr marL="285664" indent="-285664" algn="ctr">
              <a:buFont typeface="Arial" panose="020B0604020202020204" pitchFamily="34" charset="0"/>
              <a:buChar char="•"/>
            </a:pPr>
            <a:r>
              <a:rPr lang="en-US" sz="1400" dirty="0"/>
              <a:t>Storage</a:t>
            </a:r>
          </a:p>
          <a:p>
            <a:pPr marL="285664" indent="-285664" algn="ctr">
              <a:buFont typeface="Arial" panose="020B0604020202020204" pitchFamily="34" charset="0"/>
              <a:buChar char="•"/>
            </a:pPr>
            <a:r>
              <a:rPr lang="en-US" sz="1400" dirty="0"/>
              <a:t>Shipping</a:t>
            </a:r>
          </a:p>
        </p:txBody>
      </p:sp>
      <p:sp>
        <p:nvSpPr>
          <p:cNvPr id="24" name="TextBox 23"/>
          <p:cNvSpPr txBox="1"/>
          <p:nvPr/>
        </p:nvSpPr>
        <p:spPr>
          <a:xfrm>
            <a:off x="1888943" y="4412153"/>
            <a:ext cx="2512127" cy="1938487"/>
          </a:xfrm>
          <a:prstGeom prst="rect">
            <a:avLst/>
          </a:prstGeom>
          <a:noFill/>
        </p:spPr>
        <p:txBody>
          <a:bodyPr wrap="square" rtlCol="0">
            <a:spAutoFit/>
          </a:bodyPr>
          <a:lstStyle/>
          <a:p>
            <a:r>
              <a:rPr lang="en-US" sz="1200" dirty="0"/>
              <a:t>DNA Extraction Efficiency:</a:t>
            </a:r>
          </a:p>
          <a:p>
            <a:endParaRPr lang="en-US" sz="1200" dirty="0"/>
          </a:p>
          <a:p>
            <a:pPr marL="285664" indent="-285664">
              <a:buFont typeface="Arial" panose="020B0604020202020204" pitchFamily="34" charset="0"/>
              <a:buChar char="•"/>
            </a:pPr>
            <a:r>
              <a:rPr lang="en-US" sz="1200" dirty="0"/>
              <a:t>Different Extraction Efficiencies from Different Cell Types.</a:t>
            </a:r>
          </a:p>
          <a:p>
            <a:pPr marL="285664" indent="-285664">
              <a:buFont typeface="Arial" panose="020B0604020202020204" pitchFamily="34" charset="0"/>
              <a:buChar char="•"/>
            </a:pPr>
            <a:endParaRPr lang="en-US" sz="1200" dirty="0"/>
          </a:p>
          <a:p>
            <a:pPr marL="285664" indent="-285664">
              <a:buFont typeface="Arial" panose="020B0604020202020204" pitchFamily="34" charset="0"/>
              <a:buChar char="•"/>
            </a:pPr>
            <a:r>
              <a:rPr lang="en-US" sz="1200" dirty="0"/>
              <a:t>Different DNA Extraction Methods (bead beating vs. enzymatic vs</a:t>
            </a:r>
            <a:r>
              <a:rPr lang="en-US" sz="1200"/>
              <a:t>. chaotropic, etc.)</a:t>
            </a:r>
            <a:endParaRPr lang="en-US" sz="1200" dirty="0"/>
          </a:p>
          <a:p>
            <a:pPr marL="285664" indent="-285664">
              <a:buFont typeface="Arial" panose="020B0604020202020204" pitchFamily="34" charset="0"/>
              <a:buChar char="•"/>
            </a:pPr>
            <a:endParaRPr lang="en-US" sz="1200" dirty="0"/>
          </a:p>
          <a:p>
            <a:pPr marL="285664" indent="-285664">
              <a:buFont typeface="Arial" panose="020B0604020202020204" pitchFamily="34" charset="0"/>
              <a:buChar char="•"/>
            </a:pPr>
            <a:r>
              <a:rPr lang="en-US" sz="1200" dirty="0"/>
              <a:t>Extracellular Matrix “Goop”</a:t>
            </a:r>
          </a:p>
        </p:txBody>
      </p:sp>
      <p:sp>
        <p:nvSpPr>
          <p:cNvPr id="26" name="TextBox 25"/>
          <p:cNvSpPr txBox="1"/>
          <p:nvPr/>
        </p:nvSpPr>
        <p:spPr>
          <a:xfrm>
            <a:off x="7531392" y="4612609"/>
            <a:ext cx="2256283" cy="1076657"/>
          </a:xfrm>
          <a:prstGeom prst="rect">
            <a:avLst/>
          </a:prstGeom>
          <a:noFill/>
        </p:spPr>
        <p:txBody>
          <a:bodyPr wrap="square" rtlCol="0">
            <a:spAutoFit/>
          </a:bodyPr>
          <a:lstStyle/>
          <a:p>
            <a:pPr algn="ctr"/>
            <a:r>
              <a:rPr lang="en-US" sz="1600" dirty="0"/>
              <a:t>Next-Gen Sequencing:</a:t>
            </a:r>
          </a:p>
          <a:p>
            <a:pPr algn="ctr"/>
            <a:r>
              <a:rPr lang="en-US" sz="1600" dirty="0"/>
              <a:t>Different Platforms Exist.    Each With Inherent Biases</a:t>
            </a:r>
          </a:p>
        </p:txBody>
      </p:sp>
      <p:sp>
        <p:nvSpPr>
          <p:cNvPr id="27" name="TextBox 26"/>
          <p:cNvSpPr txBox="1"/>
          <p:nvPr/>
        </p:nvSpPr>
        <p:spPr>
          <a:xfrm>
            <a:off x="9960266" y="4535704"/>
            <a:ext cx="2195852" cy="1814936"/>
          </a:xfrm>
          <a:prstGeom prst="rect">
            <a:avLst/>
          </a:prstGeom>
          <a:noFill/>
        </p:spPr>
        <p:txBody>
          <a:bodyPr wrap="square" rtlCol="0">
            <a:spAutoFit/>
          </a:bodyPr>
          <a:lstStyle/>
          <a:p>
            <a:pPr algn="ctr"/>
            <a:r>
              <a:rPr lang="en-US" sz="1600" dirty="0"/>
              <a:t>Bioinformatic Interpretation of the NGS Data:</a:t>
            </a:r>
          </a:p>
          <a:p>
            <a:pPr algn="ctr"/>
            <a:r>
              <a:rPr lang="en-US" sz="1600" dirty="0"/>
              <a:t>Different Bioinformaticists Analyze and Interpret the Data Differently</a:t>
            </a:r>
          </a:p>
        </p:txBody>
      </p:sp>
      <p:sp>
        <p:nvSpPr>
          <p:cNvPr id="10" name="TextBox 9"/>
          <p:cNvSpPr txBox="1"/>
          <p:nvPr/>
        </p:nvSpPr>
        <p:spPr>
          <a:xfrm>
            <a:off x="1066073" y="284410"/>
            <a:ext cx="10596808" cy="923090"/>
          </a:xfrm>
          <a:prstGeom prst="rect">
            <a:avLst/>
          </a:prstGeom>
          <a:noFill/>
        </p:spPr>
        <p:txBody>
          <a:bodyPr wrap="none" rtlCol="0">
            <a:spAutoFit/>
          </a:bodyPr>
          <a:lstStyle/>
          <a:p>
            <a:pPr algn="ctr"/>
            <a:r>
              <a:rPr lang="en-US" sz="5398" dirty="0"/>
              <a:t>Bias </a:t>
            </a:r>
            <a:r>
              <a:rPr lang="en-US" sz="5398"/>
              <a:t>in Metagenomic </a:t>
            </a:r>
            <a:r>
              <a:rPr lang="en-US" sz="5398" dirty="0"/>
              <a:t>Measurements </a:t>
            </a:r>
          </a:p>
        </p:txBody>
      </p:sp>
      <p:pic>
        <p:nvPicPr>
          <p:cNvPr id="6" name="Picture 5"/>
          <p:cNvPicPr>
            <a:picLocks noChangeAspect="1"/>
          </p:cNvPicPr>
          <p:nvPr/>
        </p:nvPicPr>
        <p:blipFill>
          <a:blip r:embed="rId5"/>
          <a:stretch>
            <a:fillRect/>
          </a:stretch>
        </p:blipFill>
        <p:spPr>
          <a:xfrm>
            <a:off x="5117200" y="1574416"/>
            <a:ext cx="1369688" cy="1831173"/>
          </a:xfrm>
          <a:prstGeom prst="rect">
            <a:avLst/>
          </a:prstGeom>
        </p:spPr>
      </p:pic>
      <p:sp>
        <p:nvSpPr>
          <p:cNvPr id="32" name="Right Arrow 14"/>
          <p:cNvSpPr/>
          <p:nvPr/>
        </p:nvSpPr>
        <p:spPr>
          <a:xfrm rot="2651458">
            <a:off x="4471621" y="4014871"/>
            <a:ext cx="621717" cy="3020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33" name="TextBox 32"/>
          <p:cNvSpPr txBox="1"/>
          <p:nvPr/>
        </p:nvSpPr>
        <p:spPr>
          <a:xfrm rot="2651458">
            <a:off x="3738641" y="4071162"/>
            <a:ext cx="1531849" cy="584623"/>
          </a:xfrm>
          <a:prstGeom prst="rect">
            <a:avLst/>
          </a:prstGeom>
          <a:noFill/>
        </p:spPr>
        <p:txBody>
          <a:bodyPr wrap="square" rtlCol="0">
            <a:spAutoFit/>
          </a:bodyPr>
          <a:lstStyle/>
          <a:p>
            <a:pPr algn="ctr"/>
            <a:r>
              <a:rPr lang="en-US" sz="1600" dirty="0"/>
              <a:t>Shotgun Metagenomics</a:t>
            </a:r>
          </a:p>
        </p:txBody>
      </p:sp>
      <p:pic>
        <p:nvPicPr>
          <p:cNvPr id="34" name="Picture 33"/>
          <p:cNvPicPr>
            <a:picLocks noChangeAspect="1"/>
          </p:cNvPicPr>
          <p:nvPr/>
        </p:nvPicPr>
        <p:blipFill rotWithShape="1">
          <a:blip r:embed="rId5"/>
          <a:srcRect t="19882" b="31247"/>
          <a:stretch/>
        </p:blipFill>
        <p:spPr>
          <a:xfrm>
            <a:off x="5052463" y="4165914"/>
            <a:ext cx="1369688" cy="951287"/>
          </a:xfrm>
          <a:prstGeom prst="rect">
            <a:avLst/>
          </a:prstGeom>
        </p:spPr>
      </p:pic>
      <p:sp>
        <p:nvSpPr>
          <p:cNvPr id="9" name="TextBox 8"/>
          <p:cNvSpPr txBox="1"/>
          <p:nvPr/>
        </p:nvSpPr>
        <p:spPr>
          <a:xfrm>
            <a:off x="5287045" y="3921418"/>
            <a:ext cx="913025" cy="276927"/>
          </a:xfrm>
          <a:prstGeom prst="rect">
            <a:avLst/>
          </a:prstGeom>
          <a:noFill/>
        </p:spPr>
        <p:txBody>
          <a:bodyPr wrap="none" rtlCol="0">
            <a:spAutoFit/>
          </a:bodyPr>
          <a:lstStyle/>
          <a:p>
            <a:r>
              <a:rPr lang="en-US" sz="1200" dirty="0"/>
              <a:t>NGS Library</a:t>
            </a:r>
          </a:p>
        </p:txBody>
      </p:sp>
      <p:sp>
        <p:nvSpPr>
          <p:cNvPr id="35" name="TextBox 34"/>
          <p:cNvSpPr txBox="1"/>
          <p:nvPr/>
        </p:nvSpPr>
        <p:spPr>
          <a:xfrm>
            <a:off x="4911653" y="5155424"/>
            <a:ext cx="1651304" cy="1015399"/>
          </a:xfrm>
          <a:prstGeom prst="rect">
            <a:avLst/>
          </a:prstGeom>
          <a:noFill/>
        </p:spPr>
        <p:txBody>
          <a:bodyPr wrap="none" rtlCol="0">
            <a:spAutoFit/>
          </a:bodyPr>
          <a:lstStyle/>
          <a:p>
            <a:pPr marL="171399" indent="-171399" algn="ctr">
              <a:buFont typeface="Arial" panose="020B0604020202020204" pitchFamily="34" charset="0"/>
              <a:buChar char="•"/>
            </a:pPr>
            <a:r>
              <a:rPr lang="en-US" sz="1200" dirty="0"/>
              <a:t>Transposon</a:t>
            </a:r>
          </a:p>
          <a:p>
            <a:pPr marL="171399" indent="-171399" algn="ctr">
              <a:buFont typeface="Arial" panose="020B0604020202020204" pitchFamily="34" charset="0"/>
              <a:buChar char="•"/>
            </a:pPr>
            <a:r>
              <a:rPr lang="en-US" sz="1200" dirty="0"/>
              <a:t>Mechanical Shearing</a:t>
            </a:r>
          </a:p>
          <a:p>
            <a:pPr marL="171399" indent="-171399" algn="ctr">
              <a:buFont typeface="Arial" panose="020B0604020202020204" pitchFamily="34" charset="0"/>
              <a:buChar char="•"/>
            </a:pPr>
            <a:r>
              <a:rPr lang="en-US" sz="1200" dirty="0"/>
              <a:t>Nuclease</a:t>
            </a:r>
          </a:p>
          <a:p>
            <a:pPr marL="171399" indent="-171399" algn="ctr">
              <a:buFont typeface="Arial" panose="020B0604020202020204" pitchFamily="34" charset="0"/>
              <a:buChar char="•"/>
            </a:pPr>
            <a:r>
              <a:rPr lang="en-US" sz="1200" dirty="0"/>
              <a:t>Adapter Ligation</a:t>
            </a:r>
          </a:p>
          <a:p>
            <a:pPr marL="171399" indent="-171399" algn="ctr">
              <a:buFont typeface="Arial" panose="020B0604020202020204" pitchFamily="34" charset="0"/>
              <a:buChar char="•"/>
            </a:pPr>
            <a:r>
              <a:rPr lang="en-US" sz="1200" dirty="0"/>
              <a:t>PCR-Bias</a:t>
            </a:r>
          </a:p>
        </p:txBody>
      </p:sp>
      <p:pic>
        <p:nvPicPr>
          <p:cNvPr id="29" name="Picture 2" descr="https://pbs.twimg.com/profile_images/418660180201865216/LYw4POpF.jpe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77663" y="2795505"/>
            <a:ext cx="1417039" cy="14170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7887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05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P spid="8" grpId="0"/>
      <p:bldP spid="15" grpId="0" animBg="1"/>
      <p:bldP spid="16" grpId="0"/>
      <p:bldP spid="19" grpId="0" animBg="1"/>
      <p:bldP spid="20" grpId="0"/>
      <p:bldP spid="22" grpId="0" animBg="1"/>
      <p:bldP spid="23" grpId="0"/>
      <p:bldP spid="24" grpId="0"/>
      <p:bldP spid="26" grpId="0"/>
      <p:bldP spid="27" grpId="0"/>
      <p:bldP spid="32" grpId="0" animBg="1"/>
      <p:bldP spid="33" grpId="0"/>
      <p:bldP spid="9" grpId="0"/>
      <p:bldP spid="35"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title"/>
          </p:nvPr>
        </p:nvSpPr>
        <p:spPr>
          <a:xfrm>
            <a:off x="1118852" y="-23945"/>
            <a:ext cx="8981661" cy="996400"/>
          </a:xfrm>
        </p:spPr>
        <p:txBody>
          <a:bodyPr/>
          <a:lstStyle/>
          <a:p>
            <a:pPr algn="ctr"/>
            <a:r>
              <a:rPr lang="en-US" dirty="0"/>
              <a:t>The Overall Technical Plan</a:t>
            </a:r>
          </a:p>
        </p:txBody>
      </p:sp>
      <p:sp>
        <p:nvSpPr>
          <p:cNvPr id="27" name="Content Placeholder 26"/>
          <p:cNvSpPr>
            <a:spLocks noGrp="1"/>
          </p:cNvSpPr>
          <p:nvPr>
            <p:ph idx="1"/>
          </p:nvPr>
        </p:nvSpPr>
        <p:spPr>
          <a:xfrm>
            <a:off x="7655858" y="1463040"/>
            <a:ext cx="3697941" cy="4756777"/>
          </a:xfrm>
        </p:spPr>
        <p:txBody>
          <a:bodyPr>
            <a:normAutofit fontScale="77500" lnSpcReduction="20000"/>
          </a:bodyPr>
          <a:lstStyle/>
          <a:p>
            <a:pPr marL="0" indent="0">
              <a:buNone/>
            </a:pPr>
            <a:r>
              <a:rPr lang="en-US" b="1" dirty="0"/>
              <a:t>Engineered Microenvironments</a:t>
            </a:r>
          </a:p>
          <a:p>
            <a:pPr marL="457200" lvl="1" indent="0">
              <a:buNone/>
            </a:pPr>
            <a:r>
              <a:rPr lang="en-US" dirty="0"/>
              <a:t>real-world relevance</a:t>
            </a:r>
          </a:p>
          <a:p>
            <a:pPr marL="0" indent="0">
              <a:buNone/>
            </a:pPr>
            <a:r>
              <a:rPr lang="en-US" b="1" dirty="0"/>
              <a:t>Microscopy</a:t>
            </a:r>
          </a:p>
          <a:p>
            <a:pPr marL="457200" lvl="1" indent="0">
              <a:buNone/>
            </a:pPr>
            <a:r>
              <a:rPr lang="en-US" dirty="0"/>
              <a:t>real-time monitoring</a:t>
            </a:r>
          </a:p>
          <a:p>
            <a:pPr marL="0" indent="0">
              <a:buNone/>
            </a:pPr>
            <a:r>
              <a:rPr lang="en-US" b="1" dirty="0"/>
              <a:t>Genomics</a:t>
            </a:r>
          </a:p>
          <a:p>
            <a:pPr marL="457200" lvl="1" indent="0">
              <a:buNone/>
            </a:pPr>
            <a:r>
              <a:rPr lang="en-US" dirty="0"/>
              <a:t>genetic changes and population dynamics</a:t>
            </a:r>
          </a:p>
          <a:p>
            <a:pPr marL="0" indent="0">
              <a:buNone/>
            </a:pPr>
            <a:r>
              <a:rPr lang="en-US" b="1" dirty="0"/>
              <a:t>Transcriptomics</a:t>
            </a:r>
          </a:p>
          <a:p>
            <a:pPr marL="457200" lvl="1" indent="0">
              <a:buNone/>
            </a:pPr>
            <a:r>
              <a:rPr lang="en-US" dirty="0"/>
              <a:t>molecular mechanisms of the transition state</a:t>
            </a:r>
          </a:p>
          <a:p>
            <a:pPr marL="0" indent="0">
              <a:buNone/>
            </a:pPr>
            <a:r>
              <a:rPr lang="en-US" b="1" dirty="0"/>
              <a:t>Metabolomics</a:t>
            </a:r>
          </a:p>
          <a:p>
            <a:pPr marL="457200" lvl="1" indent="0">
              <a:buNone/>
            </a:pPr>
            <a:r>
              <a:rPr lang="en-US" dirty="0"/>
              <a:t>phenotypic response</a:t>
            </a:r>
          </a:p>
          <a:p>
            <a:pPr marL="0" indent="0">
              <a:buNone/>
            </a:pPr>
            <a:r>
              <a:rPr lang="en-US" b="1" dirty="0"/>
              <a:t>Modeling and Theory</a:t>
            </a:r>
          </a:p>
          <a:p>
            <a:pPr marL="457200" lvl="1" indent="0">
              <a:buNone/>
            </a:pPr>
            <a:r>
              <a:rPr lang="en-US" dirty="0"/>
              <a:t>enable predictions and decision-making </a:t>
            </a:r>
          </a:p>
        </p:txBody>
      </p:sp>
      <p:grpSp>
        <p:nvGrpSpPr>
          <p:cNvPr id="45" name="Group 44"/>
          <p:cNvGrpSpPr/>
          <p:nvPr/>
        </p:nvGrpSpPr>
        <p:grpSpPr>
          <a:xfrm>
            <a:off x="2216798" y="2499587"/>
            <a:ext cx="2132571" cy="2285865"/>
            <a:chOff x="5183114" y="1934556"/>
            <a:chExt cx="2345913" cy="2536325"/>
          </a:xfrm>
        </p:grpSpPr>
        <p:pic>
          <p:nvPicPr>
            <p:cNvPr id="51" name="Picture 5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3114" y="2530399"/>
              <a:ext cx="2345913" cy="1940482"/>
            </a:xfrm>
            <a:prstGeom prst="roundRect">
              <a:avLst/>
            </a:prstGeom>
            <a:ln w="19050">
              <a:solidFill>
                <a:schemeClr val="tx1"/>
              </a:solidFill>
            </a:ln>
          </p:spPr>
        </p:pic>
        <p:sp>
          <p:nvSpPr>
            <p:cNvPr id="52" name="TextBox 51"/>
            <p:cNvSpPr txBox="1"/>
            <p:nvPr/>
          </p:nvSpPr>
          <p:spPr>
            <a:xfrm>
              <a:off x="5379428" y="1934556"/>
              <a:ext cx="2053308" cy="648848"/>
            </a:xfrm>
            <a:prstGeom prst="rect">
              <a:avLst/>
            </a:prstGeom>
            <a:noFill/>
          </p:spPr>
          <p:txBody>
            <a:bodyPr wrap="square" rtlCol="0">
              <a:spAutoFit/>
            </a:bodyPr>
            <a:lstStyle/>
            <a:p>
              <a:pPr algn="ctr"/>
              <a:r>
                <a:rPr lang="en-US" sz="1600" b="1" dirty="0"/>
                <a:t>Complex Microenvironments</a:t>
              </a:r>
            </a:p>
          </p:txBody>
        </p:sp>
      </p:grpSp>
      <p:grpSp>
        <p:nvGrpSpPr>
          <p:cNvPr id="53" name="Group 52"/>
          <p:cNvGrpSpPr/>
          <p:nvPr/>
        </p:nvGrpSpPr>
        <p:grpSpPr>
          <a:xfrm>
            <a:off x="144748" y="1072041"/>
            <a:ext cx="2400667" cy="1671645"/>
            <a:chOff x="4035599" y="213239"/>
            <a:chExt cx="2911234" cy="2044725"/>
          </a:xfrm>
        </p:grpSpPr>
        <p:sp>
          <p:nvSpPr>
            <p:cNvPr id="71" name="Rectangle 70"/>
            <p:cNvSpPr/>
            <p:nvPr/>
          </p:nvSpPr>
          <p:spPr>
            <a:xfrm>
              <a:off x="4348511" y="1843851"/>
              <a:ext cx="2598322" cy="414113"/>
            </a:xfrm>
            <a:prstGeom prst="rect">
              <a:avLst/>
            </a:prstGeom>
          </p:spPr>
          <p:txBody>
            <a:bodyPr wrap="square">
              <a:spAutoFit/>
            </a:bodyPr>
            <a:lstStyle/>
            <a:p>
              <a:pPr algn="ctr"/>
              <a:r>
                <a:rPr lang="en-US" sz="1600" b="1" dirty="0">
                  <a:ea typeface="Cambria" panose="02040503050406030204" pitchFamily="18" charset="0"/>
                </a:rPr>
                <a:t>Microscopy</a:t>
              </a:r>
              <a:endParaRPr lang="en-US" sz="1600" b="1" dirty="0"/>
            </a:p>
          </p:txBody>
        </p:sp>
        <p:pic>
          <p:nvPicPr>
            <p:cNvPr id="72" name="Picture 6" descr="http://nikon.com/products/instruments/lineup/bioscience/biological-microscopes/inverted/ti_eus/img/pic_0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5599" y="213239"/>
              <a:ext cx="2730961" cy="1714610"/>
            </a:xfrm>
            <a:prstGeom prst="round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grpSp>
      <p:pic>
        <p:nvPicPr>
          <p:cNvPr id="73" name="Picture 8"/>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4087531" y="949351"/>
            <a:ext cx="1627846" cy="1353741"/>
          </a:xfrm>
          <a:prstGeom prst="round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
        <p:nvSpPr>
          <p:cNvPr id="74" name="TextBox 73"/>
          <p:cNvSpPr txBox="1"/>
          <p:nvPr/>
        </p:nvSpPr>
        <p:spPr>
          <a:xfrm>
            <a:off x="4194083" y="2235855"/>
            <a:ext cx="1530861" cy="338554"/>
          </a:xfrm>
          <a:prstGeom prst="rect">
            <a:avLst/>
          </a:prstGeom>
          <a:noFill/>
        </p:spPr>
        <p:txBody>
          <a:bodyPr wrap="square" rtlCol="0">
            <a:spAutoFit/>
          </a:bodyPr>
          <a:lstStyle/>
          <a:p>
            <a:pPr algn="ctr"/>
            <a:r>
              <a:rPr lang="en-US" sz="1600" b="1" dirty="0">
                <a:cs typeface="Times New Roman" panose="02020603050405020304" pitchFamily="18" charset="0"/>
              </a:rPr>
              <a:t>Genomics</a:t>
            </a:r>
          </a:p>
        </p:txBody>
      </p:sp>
      <p:grpSp>
        <p:nvGrpSpPr>
          <p:cNvPr id="79" name="Group 78"/>
          <p:cNvGrpSpPr/>
          <p:nvPr/>
        </p:nvGrpSpPr>
        <p:grpSpPr>
          <a:xfrm>
            <a:off x="75683" y="5234663"/>
            <a:ext cx="1851012" cy="1509061"/>
            <a:chOff x="1117554" y="4805922"/>
            <a:chExt cx="2244680" cy="1845856"/>
          </a:xfrm>
        </p:grpSpPr>
        <p:pic>
          <p:nvPicPr>
            <p:cNvPr id="95" name="Picture 10" descr="http://imr.osu.edu/files/2011/06/Mass-Spec-1.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316337" y="4805922"/>
              <a:ext cx="1995348" cy="1500188"/>
            </a:xfrm>
            <a:prstGeom prst="round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
          <p:nvSpPr>
            <p:cNvPr id="96" name="TextBox 95"/>
            <p:cNvSpPr txBox="1"/>
            <p:nvPr/>
          </p:nvSpPr>
          <p:spPr>
            <a:xfrm>
              <a:off x="1117554" y="6237665"/>
              <a:ext cx="2244680" cy="414113"/>
            </a:xfrm>
            <a:prstGeom prst="rect">
              <a:avLst/>
            </a:prstGeom>
            <a:noFill/>
          </p:spPr>
          <p:txBody>
            <a:bodyPr wrap="square" rtlCol="0">
              <a:spAutoFit/>
            </a:bodyPr>
            <a:lstStyle/>
            <a:p>
              <a:pPr algn="ctr"/>
              <a:r>
                <a:rPr lang="en-US" sz="1600" b="1" dirty="0"/>
                <a:t>Metabolomics</a:t>
              </a:r>
            </a:p>
          </p:txBody>
        </p:sp>
      </p:grpSp>
      <p:grpSp>
        <p:nvGrpSpPr>
          <p:cNvPr id="97" name="Group 96"/>
          <p:cNvGrpSpPr/>
          <p:nvPr/>
        </p:nvGrpSpPr>
        <p:grpSpPr>
          <a:xfrm>
            <a:off x="2983262" y="5418512"/>
            <a:ext cx="4596414" cy="1476183"/>
            <a:chOff x="4273967" y="5091589"/>
            <a:chExt cx="5573964" cy="1805641"/>
          </a:xfrm>
        </p:grpSpPr>
        <p:pic>
          <p:nvPicPr>
            <p:cNvPr id="98" name="Picture 2" descr="http://images.fastcompany.com/upload/evolution-man.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17274" y="5091589"/>
              <a:ext cx="3630657" cy="1134580"/>
            </a:xfrm>
            <a:prstGeom prst="round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pic>
          <p:nvPicPr>
            <p:cNvPr id="99" name="Picture 14"/>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4729479" y="5282967"/>
              <a:ext cx="1970879" cy="1200150"/>
            </a:xfrm>
            <a:prstGeom prst="round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
          <p:nvSpPr>
            <p:cNvPr id="100" name="TextBox 99"/>
            <p:cNvSpPr txBox="1"/>
            <p:nvPr/>
          </p:nvSpPr>
          <p:spPr>
            <a:xfrm>
              <a:off x="4273967" y="6483117"/>
              <a:ext cx="2760346" cy="414113"/>
            </a:xfrm>
            <a:prstGeom prst="rect">
              <a:avLst/>
            </a:prstGeom>
            <a:noFill/>
          </p:spPr>
          <p:txBody>
            <a:bodyPr wrap="square" rtlCol="0">
              <a:spAutoFit/>
            </a:bodyPr>
            <a:lstStyle/>
            <a:p>
              <a:pPr algn="ctr"/>
              <a:r>
                <a:rPr lang="en-US" sz="1600" b="1" dirty="0">
                  <a:cs typeface="Times New Roman" panose="02020603050405020304" pitchFamily="18" charset="0"/>
                </a:rPr>
                <a:t>Genome-Scale Modeling</a:t>
              </a:r>
            </a:p>
          </p:txBody>
        </p:sp>
        <p:sp>
          <p:nvSpPr>
            <p:cNvPr id="101" name="TextBox 100"/>
            <p:cNvSpPr txBox="1"/>
            <p:nvPr/>
          </p:nvSpPr>
          <p:spPr>
            <a:xfrm>
              <a:off x="6872909" y="6298451"/>
              <a:ext cx="2350672" cy="414113"/>
            </a:xfrm>
            <a:prstGeom prst="rect">
              <a:avLst/>
            </a:prstGeom>
            <a:noFill/>
          </p:spPr>
          <p:txBody>
            <a:bodyPr wrap="none" rtlCol="0">
              <a:spAutoFit/>
            </a:bodyPr>
            <a:lstStyle/>
            <a:p>
              <a:r>
                <a:rPr lang="en-US" sz="1600" b="1" dirty="0"/>
                <a:t>Evolutionary Biology</a:t>
              </a:r>
            </a:p>
          </p:txBody>
        </p:sp>
      </p:grpSp>
      <p:grpSp>
        <p:nvGrpSpPr>
          <p:cNvPr id="102" name="Group 101"/>
          <p:cNvGrpSpPr/>
          <p:nvPr/>
        </p:nvGrpSpPr>
        <p:grpSpPr>
          <a:xfrm>
            <a:off x="4837388" y="3189959"/>
            <a:ext cx="2778500" cy="1865757"/>
            <a:chOff x="9074399" y="3054369"/>
            <a:chExt cx="1856440" cy="2368485"/>
          </a:xfrm>
        </p:grpSpPr>
        <p:pic>
          <p:nvPicPr>
            <p:cNvPr id="103" name="Picture 8"/>
            <p:cNvPicPr>
              <a:picLocks noChangeAspect="1" noChangeArrowheads="1"/>
            </p:cNvPicPr>
            <p:nvPr/>
          </p:nvPicPr>
          <p:blipFill>
            <a:blip r:embed="rId8">
              <a:extLst>
                <a:ext uri="{28A0092B-C50C-407E-A947-70E740481C1C}">
                  <a14:useLocalDpi xmlns:a14="http://schemas.microsoft.com/office/drawing/2010/main" val="0"/>
                </a:ext>
              </a:extLst>
            </a:blip>
            <a:stretch>
              <a:fillRect/>
            </a:stretch>
          </p:blipFill>
          <p:spPr bwMode="auto">
            <a:xfrm>
              <a:off x="9406476" y="3054369"/>
              <a:ext cx="1192286" cy="1876827"/>
            </a:xfrm>
            <a:prstGeom prst="round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
          <p:nvSpPr>
            <p:cNvPr id="104" name="TextBox 103"/>
            <p:cNvSpPr txBox="1"/>
            <p:nvPr/>
          </p:nvSpPr>
          <p:spPr>
            <a:xfrm>
              <a:off x="9074399" y="4931195"/>
              <a:ext cx="1856440" cy="491659"/>
            </a:xfrm>
            <a:prstGeom prst="rect">
              <a:avLst/>
            </a:prstGeom>
            <a:noFill/>
          </p:spPr>
          <p:txBody>
            <a:bodyPr wrap="square" rtlCol="0">
              <a:spAutoFit/>
            </a:bodyPr>
            <a:lstStyle/>
            <a:p>
              <a:pPr algn="ctr"/>
              <a:r>
                <a:rPr lang="en-US" sz="1600" b="1" dirty="0">
                  <a:cs typeface="Times New Roman" panose="02020603050405020304" pitchFamily="18" charset="0"/>
                </a:rPr>
                <a:t>Transcriptomics</a:t>
              </a:r>
            </a:p>
          </p:txBody>
        </p:sp>
      </p:grpSp>
      <p:grpSp>
        <p:nvGrpSpPr>
          <p:cNvPr id="105" name="Group 104"/>
          <p:cNvGrpSpPr/>
          <p:nvPr/>
        </p:nvGrpSpPr>
        <p:grpSpPr>
          <a:xfrm>
            <a:off x="284525" y="1190119"/>
            <a:ext cx="2394913" cy="1797720"/>
            <a:chOff x="465013" y="1619838"/>
            <a:chExt cx="2394913" cy="1797720"/>
          </a:xfrm>
        </p:grpSpPr>
        <p:cxnSp>
          <p:nvCxnSpPr>
            <p:cNvPr id="106" name="Straight Connector 105"/>
            <p:cNvCxnSpPr/>
            <p:nvPr/>
          </p:nvCxnSpPr>
          <p:spPr>
            <a:xfrm>
              <a:off x="465013" y="2914417"/>
              <a:ext cx="1573751" cy="50314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2560032" y="1619838"/>
              <a:ext cx="258879" cy="143314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08" name="Oval 107"/>
            <p:cNvSpPr/>
            <p:nvPr/>
          </p:nvSpPr>
          <p:spPr>
            <a:xfrm rot="20175855">
              <a:off x="1997748" y="3052977"/>
              <a:ext cx="862178" cy="364581"/>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grpSp>
        <p:nvGrpSpPr>
          <p:cNvPr id="109" name="Group 108"/>
          <p:cNvGrpSpPr/>
          <p:nvPr/>
        </p:nvGrpSpPr>
        <p:grpSpPr>
          <a:xfrm>
            <a:off x="3979672" y="1630052"/>
            <a:ext cx="1707882" cy="1424968"/>
            <a:chOff x="3304757" y="2071742"/>
            <a:chExt cx="1707882" cy="1424968"/>
          </a:xfrm>
        </p:grpSpPr>
        <p:cxnSp>
          <p:nvCxnSpPr>
            <p:cNvPr id="110" name="Straight Connector 109"/>
            <p:cNvCxnSpPr/>
            <p:nvPr/>
          </p:nvCxnSpPr>
          <p:spPr>
            <a:xfrm>
              <a:off x="3304757" y="2071742"/>
              <a:ext cx="142641" cy="1101568"/>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4260970" y="2851422"/>
              <a:ext cx="751669" cy="60410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12" name="Oval 111"/>
            <p:cNvSpPr/>
            <p:nvPr/>
          </p:nvSpPr>
          <p:spPr>
            <a:xfrm rot="1226584">
              <a:off x="3423095" y="3132129"/>
              <a:ext cx="862178" cy="364581"/>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grpSp>
        <p:nvGrpSpPr>
          <p:cNvPr id="113" name="Group 112"/>
          <p:cNvGrpSpPr/>
          <p:nvPr/>
        </p:nvGrpSpPr>
        <p:grpSpPr>
          <a:xfrm>
            <a:off x="4393350" y="3241076"/>
            <a:ext cx="1010149" cy="1450451"/>
            <a:chOff x="4002490" y="3314419"/>
            <a:chExt cx="1010149" cy="1450451"/>
          </a:xfrm>
        </p:grpSpPr>
        <p:cxnSp>
          <p:nvCxnSpPr>
            <p:cNvPr id="114" name="Straight Connector 113"/>
            <p:cNvCxnSpPr/>
            <p:nvPr/>
          </p:nvCxnSpPr>
          <p:spPr>
            <a:xfrm flipH="1">
              <a:off x="4162007" y="3314419"/>
              <a:ext cx="850632" cy="43187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flipH="1" flipV="1">
              <a:off x="4207555" y="4606216"/>
              <a:ext cx="805084" cy="15865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16" name="Oval 115"/>
            <p:cNvSpPr/>
            <p:nvPr/>
          </p:nvSpPr>
          <p:spPr>
            <a:xfrm rot="5296799">
              <a:off x="3753692" y="3993962"/>
              <a:ext cx="862178" cy="364581"/>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grpSp>
        <p:nvGrpSpPr>
          <p:cNvPr id="117" name="Group 116"/>
          <p:cNvGrpSpPr/>
          <p:nvPr/>
        </p:nvGrpSpPr>
        <p:grpSpPr>
          <a:xfrm>
            <a:off x="333394" y="4331340"/>
            <a:ext cx="2153237" cy="1903494"/>
            <a:chOff x="556591" y="4008498"/>
            <a:chExt cx="2153237" cy="1903494"/>
          </a:xfrm>
        </p:grpSpPr>
        <p:cxnSp>
          <p:nvCxnSpPr>
            <p:cNvPr id="118" name="Straight Connector 117"/>
            <p:cNvCxnSpPr/>
            <p:nvPr/>
          </p:nvCxnSpPr>
          <p:spPr>
            <a:xfrm flipV="1">
              <a:off x="2210740" y="4756782"/>
              <a:ext cx="499088" cy="115521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flipV="1">
              <a:off x="556591" y="4122393"/>
              <a:ext cx="1570916" cy="756818"/>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rot="13725746">
              <a:off x="1987578" y="4257296"/>
              <a:ext cx="862178" cy="364581"/>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grpSp>
        <p:nvGrpSpPr>
          <p:cNvPr id="121" name="Group 120"/>
          <p:cNvGrpSpPr/>
          <p:nvPr/>
        </p:nvGrpSpPr>
        <p:grpSpPr>
          <a:xfrm rot="17985854">
            <a:off x="3601307" y="4204272"/>
            <a:ext cx="1958295" cy="2288773"/>
            <a:chOff x="1160911" y="4008498"/>
            <a:chExt cx="1958295" cy="2288773"/>
          </a:xfrm>
        </p:grpSpPr>
        <p:cxnSp>
          <p:nvCxnSpPr>
            <p:cNvPr id="122" name="Straight Connector 121"/>
            <p:cNvCxnSpPr/>
            <p:nvPr/>
          </p:nvCxnSpPr>
          <p:spPr>
            <a:xfrm rot="3614146" flipH="1" flipV="1">
              <a:off x="2013218" y="5191283"/>
              <a:ext cx="1445625" cy="76635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rot="3614146" flipV="1">
              <a:off x="1456113" y="3732920"/>
              <a:ext cx="351139" cy="941543"/>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24" name="Oval 123"/>
            <p:cNvSpPr/>
            <p:nvPr/>
          </p:nvSpPr>
          <p:spPr>
            <a:xfrm rot="13725746">
              <a:off x="1987578" y="4257296"/>
              <a:ext cx="862178" cy="364581"/>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cxnSp>
        <p:nvCxnSpPr>
          <p:cNvPr id="125" name="Straight Arrow Connector 124"/>
          <p:cNvCxnSpPr/>
          <p:nvPr/>
        </p:nvCxnSpPr>
        <p:spPr>
          <a:xfrm flipH="1" flipV="1">
            <a:off x="4093131" y="4706545"/>
            <a:ext cx="571929" cy="717681"/>
          </a:xfrm>
          <a:prstGeom prst="straightConnector1">
            <a:avLst/>
          </a:prstGeom>
          <a:ln w="15875">
            <a:solidFill>
              <a:srgbClr val="FF0000"/>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26" name="Straight Arrow Connector 125"/>
          <p:cNvCxnSpPr/>
          <p:nvPr/>
        </p:nvCxnSpPr>
        <p:spPr>
          <a:xfrm>
            <a:off x="3905008" y="4833594"/>
            <a:ext cx="372406" cy="654358"/>
          </a:xfrm>
          <a:prstGeom prst="straightConnector1">
            <a:avLst/>
          </a:prstGeom>
          <a:ln w="15875">
            <a:solidFill>
              <a:srgbClr val="FF0000"/>
            </a:solidFill>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412866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5006" y="228600"/>
            <a:ext cx="10515600" cy="757238"/>
          </a:xfrm>
        </p:spPr>
        <p:txBody>
          <a:bodyPr/>
          <a:lstStyle/>
          <a:p>
            <a:pPr algn="ctr"/>
            <a:r>
              <a:rPr lang="en-US" dirty="0"/>
              <a:t>Proof of Concept @ NIST</a:t>
            </a:r>
          </a:p>
        </p:txBody>
      </p:sp>
      <p:pic>
        <p:nvPicPr>
          <p:cNvPr id="4" name="Content Placeholder 3"/>
          <p:cNvPicPr>
            <a:picLocks noGrp="1" noChangeAspect="1"/>
          </p:cNvPicPr>
          <p:nvPr>
            <p:ph idx="1"/>
          </p:nvPr>
        </p:nvPicPr>
        <p:blipFill>
          <a:blip r:embed="rId2"/>
          <a:srcRect t="13184" b="13184"/>
          <a:stretch>
            <a:fillRect/>
          </a:stretch>
        </p:blipFill>
        <p:spPr>
          <a:xfrm>
            <a:off x="5177294" y="1902619"/>
            <a:ext cx="6680174" cy="3673838"/>
          </a:xfrm>
          <a:prstGeom prst="roundRect">
            <a:avLst/>
          </a:prstGeom>
          <a:ln w="12700">
            <a:solidFill>
              <a:schemeClr val="tx1"/>
            </a:solidFill>
          </a:ln>
        </p:spPr>
      </p:pic>
      <p:sp>
        <p:nvSpPr>
          <p:cNvPr id="3" name="TextBox 2"/>
          <p:cNvSpPr txBox="1"/>
          <p:nvPr/>
        </p:nvSpPr>
        <p:spPr>
          <a:xfrm>
            <a:off x="341396" y="2031378"/>
            <a:ext cx="4634865" cy="3416320"/>
          </a:xfrm>
          <a:prstGeom prst="rect">
            <a:avLst/>
          </a:prstGeom>
          <a:noFill/>
        </p:spPr>
        <p:txBody>
          <a:bodyPr wrap="square" rtlCol="0">
            <a:spAutoFit/>
          </a:bodyPr>
          <a:lstStyle/>
          <a:p>
            <a:pPr marL="342900" indent="-342900">
              <a:buFont typeface="Arial" panose="020B0604020202020204" pitchFamily="34" charset="0"/>
              <a:buChar char="•"/>
            </a:pPr>
            <a:r>
              <a:rPr lang="en-US" sz="2400" dirty="0"/>
              <a:t>Bacteria Exposed to a Exponential Concentration Gradient of Antibiotic</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Adapt or Die</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i="1" dirty="0"/>
              <a:t>Escherichia coli </a:t>
            </a:r>
            <a:r>
              <a:rPr lang="en-US" sz="2400" dirty="0"/>
              <a:t>Evolved Resistance to Ampicillin in Less Than 24 Hours</a:t>
            </a:r>
          </a:p>
        </p:txBody>
      </p:sp>
      <p:sp>
        <p:nvSpPr>
          <p:cNvPr id="5" name="TextBox 4"/>
          <p:cNvSpPr txBox="1"/>
          <p:nvPr/>
        </p:nvSpPr>
        <p:spPr>
          <a:xfrm>
            <a:off x="6431381" y="5576457"/>
            <a:ext cx="4413901" cy="461665"/>
          </a:xfrm>
          <a:prstGeom prst="rect">
            <a:avLst/>
          </a:prstGeom>
          <a:noFill/>
        </p:spPr>
        <p:txBody>
          <a:bodyPr wrap="none" rtlCol="0">
            <a:spAutoFit/>
          </a:bodyPr>
          <a:lstStyle/>
          <a:p>
            <a:r>
              <a:rPr lang="en-US" sz="2400" dirty="0"/>
              <a:t>An Engineered Microenvironment</a:t>
            </a:r>
          </a:p>
        </p:txBody>
      </p:sp>
    </p:spTree>
    <p:extLst>
      <p:ext uri="{BB962C8B-B14F-4D97-AF65-F5344CB8AC3E}">
        <p14:creationId xmlns:p14="http://schemas.microsoft.com/office/powerpoint/2010/main" val="189483660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1430352" y="478272"/>
            <a:ext cx="9625413" cy="1491203"/>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(Simulated)</a:t>
            </a:r>
            <a:endParaRPr lang="en-US" i="1" dirty="0"/>
          </a:p>
          <a:p>
            <a:pPr algn="ctr"/>
            <a:r>
              <a:rPr lang="en-US" dirty="0"/>
              <a:t>Resistance Potential Measured Using Controlled Microenvironments</a:t>
            </a:r>
            <a:endParaRPr lang="en-US" i="1" dirty="0"/>
          </a:p>
        </p:txBody>
      </p:sp>
      <p:pic>
        <p:nvPicPr>
          <p:cNvPr id="2" name="Picture 1"/>
          <p:cNvPicPr>
            <a:picLocks noChangeAspect="1"/>
          </p:cNvPicPr>
          <p:nvPr/>
        </p:nvPicPr>
        <p:blipFill>
          <a:blip r:embed="rId3"/>
          <a:stretch>
            <a:fillRect/>
          </a:stretch>
        </p:blipFill>
        <p:spPr>
          <a:xfrm>
            <a:off x="2701607" y="1969475"/>
            <a:ext cx="7082902" cy="4632292"/>
          </a:xfrm>
          <a:prstGeom prst="roundRect">
            <a:avLst/>
          </a:prstGeom>
          <a:ln w="15875">
            <a:solidFill>
              <a:schemeClr val="tx1"/>
            </a:solidFill>
          </a:ln>
        </p:spPr>
      </p:pic>
    </p:spTree>
    <p:extLst>
      <p:ext uri="{BB962C8B-B14F-4D97-AF65-F5344CB8AC3E}">
        <p14:creationId xmlns:p14="http://schemas.microsoft.com/office/powerpoint/2010/main" val="382492867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rdrop 3"/>
          <p:cNvSpPr/>
          <p:nvPr/>
        </p:nvSpPr>
        <p:spPr>
          <a:xfrm rot="1186348">
            <a:off x="3046447" y="3667499"/>
            <a:ext cx="1876425" cy="1876425"/>
          </a:xfrm>
          <a:prstGeom prst="teardrop">
            <a:avLst>
              <a:gd name="adj" fmla="val 134518"/>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ardrop 4"/>
          <p:cNvSpPr/>
          <p:nvPr/>
        </p:nvSpPr>
        <p:spPr>
          <a:xfrm rot="18588858">
            <a:off x="5078182" y="4720716"/>
            <a:ext cx="1876425" cy="1876425"/>
          </a:xfrm>
          <a:prstGeom prst="teardrop">
            <a:avLst>
              <a:gd name="adj" fmla="val 134518"/>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ardrop 5"/>
          <p:cNvSpPr/>
          <p:nvPr/>
        </p:nvSpPr>
        <p:spPr>
          <a:xfrm rot="5612278">
            <a:off x="3539885" y="1472895"/>
            <a:ext cx="1876425" cy="1876425"/>
          </a:xfrm>
          <a:prstGeom prst="teardrop">
            <a:avLst>
              <a:gd name="adj" fmla="val 134518"/>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ardrop 6"/>
          <p:cNvSpPr/>
          <p:nvPr/>
        </p:nvSpPr>
        <p:spPr>
          <a:xfrm rot="14199382">
            <a:off x="6743975" y="3230976"/>
            <a:ext cx="1876425" cy="1876425"/>
          </a:xfrm>
          <a:prstGeom prst="teardrop">
            <a:avLst>
              <a:gd name="adj" fmla="val 134518"/>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ardrop 7"/>
          <p:cNvSpPr/>
          <p:nvPr/>
        </p:nvSpPr>
        <p:spPr>
          <a:xfrm rot="9700514">
            <a:off x="5719819" y="1196598"/>
            <a:ext cx="1876425" cy="1876425"/>
          </a:xfrm>
          <a:prstGeom prst="teardrop">
            <a:avLst>
              <a:gd name="adj" fmla="val 134518"/>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3565619" y="1770959"/>
            <a:ext cx="1746738" cy="923330"/>
          </a:xfrm>
          <a:prstGeom prst="rect">
            <a:avLst/>
          </a:prstGeom>
          <a:noFill/>
        </p:spPr>
        <p:txBody>
          <a:bodyPr wrap="square" rtlCol="0">
            <a:spAutoFit/>
          </a:bodyPr>
          <a:lstStyle/>
          <a:p>
            <a:pPr algn="ctr"/>
            <a:r>
              <a:rPr lang="en-US" dirty="0"/>
              <a:t>Microbiome Community Measurements</a:t>
            </a:r>
          </a:p>
        </p:txBody>
      </p:sp>
      <p:sp>
        <p:nvSpPr>
          <p:cNvPr id="11" name="TextBox 10"/>
          <p:cNvSpPr txBox="1"/>
          <p:nvPr/>
        </p:nvSpPr>
        <p:spPr>
          <a:xfrm>
            <a:off x="3029532" y="4169188"/>
            <a:ext cx="1746738" cy="923330"/>
          </a:xfrm>
          <a:prstGeom prst="rect">
            <a:avLst/>
          </a:prstGeom>
          <a:noFill/>
        </p:spPr>
        <p:txBody>
          <a:bodyPr wrap="square" rtlCol="0">
            <a:spAutoFit/>
          </a:bodyPr>
          <a:lstStyle/>
          <a:p>
            <a:pPr algn="ctr"/>
            <a:r>
              <a:rPr lang="en-US" dirty="0"/>
              <a:t>Combatting Antibiotic Resistance</a:t>
            </a:r>
          </a:p>
        </p:txBody>
      </p:sp>
      <p:sp>
        <p:nvSpPr>
          <p:cNvPr id="12" name="TextBox 11"/>
          <p:cNvSpPr txBox="1"/>
          <p:nvPr/>
        </p:nvSpPr>
        <p:spPr>
          <a:xfrm>
            <a:off x="5792544" y="1586293"/>
            <a:ext cx="1746738" cy="646331"/>
          </a:xfrm>
          <a:prstGeom prst="rect">
            <a:avLst/>
          </a:prstGeom>
          <a:noFill/>
        </p:spPr>
        <p:txBody>
          <a:bodyPr wrap="square" rtlCol="0">
            <a:spAutoFit/>
          </a:bodyPr>
          <a:lstStyle/>
          <a:p>
            <a:pPr algn="ctr"/>
            <a:r>
              <a:rPr lang="en-US" dirty="0"/>
              <a:t>Engineering Biology</a:t>
            </a:r>
          </a:p>
        </p:txBody>
      </p:sp>
      <p:sp>
        <p:nvSpPr>
          <p:cNvPr id="13" name="TextBox 12"/>
          <p:cNvSpPr txBox="1"/>
          <p:nvPr/>
        </p:nvSpPr>
        <p:spPr>
          <a:xfrm>
            <a:off x="6808818" y="3963398"/>
            <a:ext cx="1746738" cy="369332"/>
          </a:xfrm>
          <a:prstGeom prst="rect">
            <a:avLst/>
          </a:prstGeom>
          <a:noFill/>
        </p:spPr>
        <p:txBody>
          <a:bodyPr wrap="square" rtlCol="0">
            <a:spAutoFit/>
          </a:bodyPr>
          <a:lstStyle/>
          <a:p>
            <a:pPr algn="ctr"/>
            <a:r>
              <a:rPr lang="en-US" dirty="0"/>
              <a:t>Biofilms</a:t>
            </a:r>
          </a:p>
        </p:txBody>
      </p:sp>
      <p:sp>
        <p:nvSpPr>
          <p:cNvPr id="14" name="TextBox 13"/>
          <p:cNvSpPr txBox="1"/>
          <p:nvPr/>
        </p:nvSpPr>
        <p:spPr>
          <a:xfrm>
            <a:off x="5152982" y="5132497"/>
            <a:ext cx="1746738" cy="923330"/>
          </a:xfrm>
          <a:prstGeom prst="rect">
            <a:avLst/>
          </a:prstGeom>
          <a:noFill/>
        </p:spPr>
        <p:txBody>
          <a:bodyPr wrap="square" rtlCol="0">
            <a:spAutoFit/>
          </a:bodyPr>
          <a:lstStyle/>
          <a:p>
            <a:pPr algn="ctr"/>
            <a:r>
              <a:rPr lang="en-US" dirty="0"/>
              <a:t>Pathogen Detection and Identification</a:t>
            </a:r>
          </a:p>
        </p:txBody>
      </p:sp>
      <p:sp>
        <p:nvSpPr>
          <p:cNvPr id="15" name="Oval 14"/>
          <p:cNvSpPr/>
          <p:nvPr/>
        </p:nvSpPr>
        <p:spPr>
          <a:xfrm>
            <a:off x="5039980" y="3038134"/>
            <a:ext cx="1646906" cy="1538514"/>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Microbial Metrology</a:t>
            </a:r>
          </a:p>
        </p:txBody>
      </p:sp>
      <p:sp>
        <p:nvSpPr>
          <p:cNvPr id="16" name="TextBox 15"/>
          <p:cNvSpPr txBox="1"/>
          <p:nvPr/>
        </p:nvSpPr>
        <p:spPr>
          <a:xfrm>
            <a:off x="906280" y="280215"/>
            <a:ext cx="10220234" cy="707886"/>
          </a:xfrm>
          <a:prstGeom prst="rect">
            <a:avLst/>
          </a:prstGeom>
          <a:noFill/>
        </p:spPr>
        <p:txBody>
          <a:bodyPr wrap="none" rtlCol="0">
            <a:spAutoFit/>
          </a:bodyPr>
          <a:lstStyle/>
          <a:p>
            <a:pPr algn="ctr"/>
            <a:r>
              <a:rPr lang="en-US" sz="4000" dirty="0"/>
              <a:t>The (New) Microbial Metrology Program @ NIST</a:t>
            </a:r>
          </a:p>
        </p:txBody>
      </p:sp>
    </p:spTree>
    <p:extLst>
      <p:ext uri="{BB962C8B-B14F-4D97-AF65-F5344CB8AC3E}">
        <p14:creationId xmlns:p14="http://schemas.microsoft.com/office/powerpoint/2010/main" val="27710135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3925" y="180975"/>
            <a:ext cx="10515600" cy="790575"/>
          </a:xfrm>
          <a:solidFill>
            <a:srgbClr val="FFC000"/>
          </a:solidFill>
        </p:spPr>
        <p:txBody>
          <a:bodyPr>
            <a:noAutofit/>
          </a:bodyPr>
          <a:lstStyle/>
          <a:p>
            <a:pPr algn="ctr"/>
            <a:r>
              <a:rPr lang="en-US" sz="6000" b="1" dirty="0"/>
              <a:t>Biofilms</a:t>
            </a:r>
          </a:p>
        </p:txBody>
      </p:sp>
      <p:sp>
        <p:nvSpPr>
          <p:cNvPr id="4" name="Rectangle 3"/>
          <p:cNvSpPr/>
          <p:nvPr/>
        </p:nvSpPr>
        <p:spPr>
          <a:xfrm>
            <a:off x="6588369" y="1742350"/>
            <a:ext cx="4572000" cy="923330"/>
          </a:xfrm>
          <a:prstGeom prst="rect">
            <a:avLst/>
          </a:prstGeom>
        </p:spPr>
        <p:txBody>
          <a:bodyPr wrap="square">
            <a:spAutoFit/>
          </a:bodyPr>
          <a:lstStyle/>
          <a:p>
            <a:r>
              <a:rPr lang="en-US" dirty="0"/>
              <a:t>NIST is developing methods to quantify critical properties of biofilms and biofilm-material interactions.</a:t>
            </a:r>
          </a:p>
        </p:txBody>
      </p:sp>
      <p:sp>
        <p:nvSpPr>
          <p:cNvPr id="5" name="Rectangle 4"/>
          <p:cNvSpPr/>
          <p:nvPr/>
        </p:nvSpPr>
        <p:spPr>
          <a:xfrm>
            <a:off x="6588369" y="3436481"/>
            <a:ext cx="4630615" cy="2585323"/>
          </a:xfrm>
          <a:prstGeom prst="rect">
            <a:avLst/>
          </a:prstGeom>
        </p:spPr>
        <p:txBody>
          <a:bodyPr wrap="square">
            <a:spAutoFit/>
          </a:bodyPr>
          <a:lstStyle/>
          <a:p>
            <a:r>
              <a:rPr lang="en-US" dirty="0"/>
              <a:t>Methods and statistical approaches to characterize and quantify biofilms and their response to external stimuli, such </a:t>
            </a:r>
            <a:r>
              <a:rPr lang="en-US" dirty="0">
                <a:solidFill>
                  <a:srgbClr val="FF0000"/>
                </a:solidFill>
              </a:rPr>
              <a:t>as soluble antimicrobial agents</a:t>
            </a:r>
            <a:r>
              <a:rPr lang="en-US" dirty="0"/>
              <a:t>, substrate properties, and additional species of bacteria, will facilitate development, testing, and </a:t>
            </a:r>
            <a:r>
              <a:rPr lang="en-US" dirty="0">
                <a:solidFill>
                  <a:srgbClr val="FF0000"/>
                </a:solidFill>
              </a:rPr>
              <a:t>regulatory oversight for new technologies</a:t>
            </a:r>
            <a:r>
              <a:rPr lang="en-US" dirty="0"/>
              <a:t> aimed to harness the promise of biofilms to address critical societal challenges.</a:t>
            </a:r>
          </a:p>
        </p:txBody>
      </p:sp>
      <p:pic>
        <p:nvPicPr>
          <p:cNvPr id="3074" name="Picture 2" descr="http://www.cs.montana.edu/webworks/projects/stevesbook/artifacts/images/chapter_007/BiofilmImpac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280" y="2038547"/>
            <a:ext cx="2859353" cy="1907879"/>
          </a:xfrm>
          <a:prstGeom prst="round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39262" y="1171346"/>
            <a:ext cx="5572125" cy="523220"/>
          </a:xfrm>
          <a:prstGeom prst="rect">
            <a:avLst/>
          </a:prstGeom>
          <a:noFill/>
        </p:spPr>
        <p:txBody>
          <a:bodyPr wrap="square" rtlCol="0">
            <a:spAutoFit/>
          </a:bodyPr>
          <a:lstStyle/>
          <a:p>
            <a:pPr algn="ctr"/>
            <a:r>
              <a:rPr lang="en-US" sz="2800" dirty="0"/>
              <a:t>Biomaterials Group</a:t>
            </a:r>
          </a:p>
        </p:txBody>
      </p:sp>
      <p:sp>
        <p:nvSpPr>
          <p:cNvPr id="8" name="TextBox 7"/>
          <p:cNvSpPr txBox="1"/>
          <p:nvPr/>
        </p:nvSpPr>
        <p:spPr>
          <a:xfrm>
            <a:off x="633783" y="6382428"/>
            <a:ext cx="4701416" cy="369332"/>
          </a:xfrm>
          <a:prstGeom prst="rect">
            <a:avLst/>
          </a:prstGeom>
          <a:noFill/>
        </p:spPr>
        <p:txBody>
          <a:bodyPr wrap="none" rtlCol="0">
            <a:spAutoFit/>
          </a:bodyPr>
          <a:lstStyle/>
          <a:p>
            <a:pPr algn="ctr"/>
            <a:r>
              <a:rPr lang="en-US" dirty="0"/>
              <a:t>* Some Funding by American Dental Association</a:t>
            </a:r>
          </a:p>
        </p:txBody>
      </p:sp>
      <p:pic>
        <p:nvPicPr>
          <p:cNvPr id="9" name="Picture 8"/>
          <p:cNvPicPr>
            <a:picLocks noChangeAspect="1"/>
          </p:cNvPicPr>
          <p:nvPr/>
        </p:nvPicPr>
        <p:blipFill>
          <a:blip r:embed="rId3"/>
          <a:stretch>
            <a:fillRect/>
          </a:stretch>
        </p:blipFill>
        <p:spPr>
          <a:xfrm>
            <a:off x="289281" y="4295286"/>
            <a:ext cx="3845838" cy="1994516"/>
          </a:xfrm>
          <a:prstGeom prst="rect">
            <a:avLst/>
          </a:prstGeom>
          <a:ln>
            <a:solidFill>
              <a:schemeClr val="tx1"/>
            </a:solidFill>
          </a:ln>
        </p:spPr>
      </p:pic>
      <p:pic>
        <p:nvPicPr>
          <p:cNvPr id="10" name="Picture 9"/>
          <p:cNvPicPr>
            <a:picLocks noChangeAspect="1"/>
          </p:cNvPicPr>
          <p:nvPr/>
        </p:nvPicPr>
        <p:blipFill>
          <a:blip r:embed="rId4"/>
          <a:stretch>
            <a:fillRect/>
          </a:stretch>
        </p:blipFill>
        <p:spPr>
          <a:xfrm>
            <a:off x="3503378" y="1859285"/>
            <a:ext cx="2608009" cy="2262630"/>
          </a:xfrm>
          <a:prstGeom prst="rect">
            <a:avLst/>
          </a:prstGeom>
          <a:ln>
            <a:solidFill>
              <a:schemeClr val="tx1"/>
            </a:solidFill>
          </a:ln>
        </p:spPr>
      </p:pic>
    </p:spTree>
    <p:extLst>
      <p:ext uri="{BB962C8B-B14F-4D97-AF65-F5344CB8AC3E}">
        <p14:creationId xmlns:p14="http://schemas.microsoft.com/office/powerpoint/2010/main" val="132079753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rdrop 3"/>
          <p:cNvSpPr/>
          <p:nvPr/>
        </p:nvSpPr>
        <p:spPr>
          <a:xfrm rot="1186348">
            <a:off x="3046447" y="3667499"/>
            <a:ext cx="1876425" cy="1876425"/>
          </a:xfrm>
          <a:prstGeom prst="teardrop">
            <a:avLst>
              <a:gd name="adj" fmla="val 134518"/>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ardrop 4"/>
          <p:cNvSpPr/>
          <p:nvPr/>
        </p:nvSpPr>
        <p:spPr>
          <a:xfrm rot="18588858">
            <a:off x="5078182" y="4720716"/>
            <a:ext cx="1876425" cy="1876425"/>
          </a:xfrm>
          <a:prstGeom prst="teardrop">
            <a:avLst>
              <a:gd name="adj" fmla="val 134518"/>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ardrop 5"/>
          <p:cNvSpPr/>
          <p:nvPr/>
        </p:nvSpPr>
        <p:spPr>
          <a:xfrm rot="5612278">
            <a:off x="3539885" y="1472895"/>
            <a:ext cx="1876425" cy="1876425"/>
          </a:xfrm>
          <a:prstGeom prst="teardrop">
            <a:avLst>
              <a:gd name="adj" fmla="val 134518"/>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ardrop 6"/>
          <p:cNvSpPr/>
          <p:nvPr/>
        </p:nvSpPr>
        <p:spPr>
          <a:xfrm rot="14199382">
            <a:off x="6743975" y="3230976"/>
            <a:ext cx="1876425" cy="1876425"/>
          </a:xfrm>
          <a:prstGeom prst="teardrop">
            <a:avLst>
              <a:gd name="adj" fmla="val 134518"/>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ardrop 7"/>
          <p:cNvSpPr/>
          <p:nvPr/>
        </p:nvSpPr>
        <p:spPr>
          <a:xfrm rot="9700514">
            <a:off x="5719819" y="1196598"/>
            <a:ext cx="1876425" cy="1876425"/>
          </a:xfrm>
          <a:prstGeom prst="teardrop">
            <a:avLst>
              <a:gd name="adj" fmla="val 134518"/>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3565619" y="1770959"/>
            <a:ext cx="1746738" cy="923330"/>
          </a:xfrm>
          <a:prstGeom prst="rect">
            <a:avLst/>
          </a:prstGeom>
          <a:noFill/>
        </p:spPr>
        <p:txBody>
          <a:bodyPr wrap="square" rtlCol="0">
            <a:spAutoFit/>
          </a:bodyPr>
          <a:lstStyle/>
          <a:p>
            <a:pPr algn="ctr"/>
            <a:r>
              <a:rPr lang="en-US" dirty="0"/>
              <a:t>Microbiome Community Measurements</a:t>
            </a:r>
          </a:p>
        </p:txBody>
      </p:sp>
      <p:sp>
        <p:nvSpPr>
          <p:cNvPr id="11" name="TextBox 10"/>
          <p:cNvSpPr txBox="1"/>
          <p:nvPr/>
        </p:nvSpPr>
        <p:spPr>
          <a:xfrm>
            <a:off x="3029532" y="4169188"/>
            <a:ext cx="1746738" cy="923330"/>
          </a:xfrm>
          <a:prstGeom prst="rect">
            <a:avLst/>
          </a:prstGeom>
          <a:noFill/>
        </p:spPr>
        <p:txBody>
          <a:bodyPr wrap="square" rtlCol="0">
            <a:spAutoFit/>
          </a:bodyPr>
          <a:lstStyle/>
          <a:p>
            <a:pPr algn="ctr"/>
            <a:r>
              <a:rPr lang="en-US" dirty="0"/>
              <a:t>Combatting Antibiotic Resistance</a:t>
            </a:r>
          </a:p>
        </p:txBody>
      </p:sp>
      <p:sp>
        <p:nvSpPr>
          <p:cNvPr id="12" name="TextBox 11"/>
          <p:cNvSpPr txBox="1"/>
          <p:nvPr/>
        </p:nvSpPr>
        <p:spPr>
          <a:xfrm>
            <a:off x="5792544" y="1586293"/>
            <a:ext cx="1746738" cy="646331"/>
          </a:xfrm>
          <a:prstGeom prst="rect">
            <a:avLst/>
          </a:prstGeom>
          <a:noFill/>
        </p:spPr>
        <p:txBody>
          <a:bodyPr wrap="square" rtlCol="0">
            <a:spAutoFit/>
          </a:bodyPr>
          <a:lstStyle/>
          <a:p>
            <a:pPr algn="ctr"/>
            <a:r>
              <a:rPr lang="en-US" dirty="0"/>
              <a:t>Engineering Biology</a:t>
            </a:r>
          </a:p>
        </p:txBody>
      </p:sp>
      <p:sp>
        <p:nvSpPr>
          <p:cNvPr id="13" name="TextBox 12"/>
          <p:cNvSpPr txBox="1"/>
          <p:nvPr/>
        </p:nvSpPr>
        <p:spPr>
          <a:xfrm>
            <a:off x="6808818" y="3963398"/>
            <a:ext cx="1746738" cy="369332"/>
          </a:xfrm>
          <a:prstGeom prst="rect">
            <a:avLst/>
          </a:prstGeom>
          <a:noFill/>
        </p:spPr>
        <p:txBody>
          <a:bodyPr wrap="square" rtlCol="0">
            <a:spAutoFit/>
          </a:bodyPr>
          <a:lstStyle/>
          <a:p>
            <a:pPr algn="ctr"/>
            <a:r>
              <a:rPr lang="en-US" dirty="0"/>
              <a:t>Biofilms</a:t>
            </a:r>
          </a:p>
        </p:txBody>
      </p:sp>
      <p:sp>
        <p:nvSpPr>
          <p:cNvPr id="14" name="TextBox 13"/>
          <p:cNvSpPr txBox="1"/>
          <p:nvPr/>
        </p:nvSpPr>
        <p:spPr>
          <a:xfrm>
            <a:off x="5152982" y="5132497"/>
            <a:ext cx="1746738" cy="923330"/>
          </a:xfrm>
          <a:prstGeom prst="rect">
            <a:avLst/>
          </a:prstGeom>
          <a:noFill/>
        </p:spPr>
        <p:txBody>
          <a:bodyPr wrap="square" rtlCol="0">
            <a:spAutoFit/>
          </a:bodyPr>
          <a:lstStyle/>
          <a:p>
            <a:pPr algn="ctr"/>
            <a:r>
              <a:rPr lang="en-US" dirty="0"/>
              <a:t>Pathogen Detection and Identification</a:t>
            </a:r>
          </a:p>
        </p:txBody>
      </p:sp>
      <p:sp>
        <p:nvSpPr>
          <p:cNvPr id="15" name="Oval 14"/>
          <p:cNvSpPr/>
          <p:nvPr/>
        </p:nvSpPr>
        <p:spPr>
          <a:xfrm>
            <a:off x="5039980" y="3038134"/>
            <a:ext cx="1646906" cy="1538514"/>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Microbial Metrology</a:t>
            </a:r>
          </a:p>
        </p:txBody>
      </p:sp>
      <p:sp>
        <p:nvSpPr>
          <p:cNvPr id="16" name="TextBox 15"/>
          <p:cNvSpPr txBox="1"/>
          <p:nvPr/>
        </p:nvSpPr>
        <p:spPr>
          <a:xfrm>
            <a:off x="1469459" y="218136"/>
            <a:ext cx="9561272" cy="584775"/>
          </a:xfrm>
          <a:prstGeom prst="rect">
            <a:avLst/>
          </a:prstGeom>
          <a:noFill/>
        </p:spPr>
        <p:txBody>
          <a:bodyPr wrap="none" rtlCol="0">
            <a:spAutoFit/>
          </a:bodyPr>
          <a:lstStyle/>
          <a:p>
            <a:pPr algn="ctr"/>
            <a:r>
              <a:rPr lang="en-US" sz="3200" dirty="0"/>
              <a:t>The Microbial Metrology Key Strategies – 5 Year Outlook</a:t>
            </a:r>
          </a:p>
        </p:txBody>
      </p:sp>
    </p:spTree>
    <p:extLst>
      <p:ext uri="{BB962C8B-B14F-4D97-AF65-F5344CB8AC3E}">
        <p14:creationId xmlns:p14="http://schemas.microsoft.com/office/powerpoint/2010/main" val="157257798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9087"/>
            <a:ext cx="10515600" cy="1070113"/>
          </a:xfrm>
          <a:solidFill>
            <a:srgbClr val="FF0000"/>
          </a:solidFill>
        </p:spPr>
        <p:txBody>
          <a:bodyPr>
            <a:normAutofit fontScale="90000"/>
          </a:bodyPr>
          <a:lstStyle/>
          <a:p>
            <a:pPr algn="ctr"/>
            <a:r>
              <a:rPr lang="en-US" sz="7200" b="1" dirty="0"/>
              <a:t>Engineering Biology</a:t>
            </a:r>
          </a:p>
        </p:txBody>
      </p:sp>
      <p:pic>
        <p:nvPicPr>
          <p:cNvPr id="4" name="Picture 3"/>
          <p:cNvPicPr>
            <a:picLocks noChangeAspect="1"/>
          </p:cNvPicPr>
          <p:nvPr/>
        </p:nvPicPr>
        <p:blipFill>
          <a:blip r:embed="rId2"/>
          <a:stretch>
            <a:fillRect/>
          </a:stretch>
        </p:blipFill>
        <p:spPr>
          <a:xfrm>
            <a:off x="330735" y="2067339"/>
            <a:ext cx="3960267" cy="3768660"/>
          </a:xfrm>
          <a:prstGeom prst="rect">
            <a:avLst/>
          </a:prstGeom>
          <a:ln>
            <a:solidFill>
              <a:schemeClr val="tx1"/>
            </a:solidFill>
          </a:ln>
        </p:spPr>
      </p:pic>
      <p:sp>
        <p:nvSpPr>
          <p:cNvPr id="5" name="Rectangle 4"/>
          <p:cNvSpPr/>
          <p:nvPr/>
        </p:nvSpPr>
        <p:spPr>
          <a:xfrm>
            <a:off x="621944" y="5911696"/>
            <a:ext cx="3377848" cy="261610"/>
          </a:xfrm>
          <a:prstGeom prst="rect">
            <a:avLst/>
          </a:prstGeom>
        </p:spPr>
        <p:txBody>
          <a:bodyPr wrap="none">
            <a:spAutoFit/>
          </a:bodyPr>
          <a:lstStyle/>
          <a:p>
            <a:r>
              <a:rPr lang="en-US" sz="1100" b="0" i="0" u="none" strike="noStrike" baseline="0" dirty="0">
                <a:latin typeface="AdvTTd7835f12"/>
              </a:rPr>
              <a:t>Science - 25 MARCH 2016 </a:t>
            </a:r>
            <a:r>
              <a:rPr lang="en-US" sz="1100" b="0" i="0" u="none" strike="noStrike" baseline="0" dirty="0">
                <a:latin typeface="AdvTTd7835f12+20"/>
              </a:rPr>
              <a:t>• </a:t>
            </a:r>
            <a:r>
              <a:rPr lang="en-US" sz="1100" b="0" i="0" u="none" strike="noStrike" baseline="0" dirty="0">
                <a:latin typeface="AdvTTd7835f12"/>
              </a:rPr>
              <a:t>VOL 351 ISSUE 6280</a:t>
            </a:r>
            <a:endParaRPr lang="en-US" sz="3200" dirty="0"/>
          </a:p>
        </p:txBody>
      </p:sp>
      <p:sp>
        <p:nvSpPr>
          <p:cNvPr id="6" name="TextBox 5"/>
          <p:cNvSpPr txBox="1"/>
          <p:nvPr/>
        </p:nvSpPr>
        <p:spPr>
          <a:xfrm>
            <a:off x="1007165" y="6173306"/>
            <a:ext cx="2163990" cy="338554"/>
          </a:xfrm>
          <a:prstGeom prst="rect">
            <a:avLst/>
          </a:prstGeom>
          <a:noFill/>
        </p:spPr>
        <p:txBody>
          <a:bodyPr wrap="none" rtlCol="0">
            <a:spAutoFit/>
          </a:bodyPr>
          <a:lstStyle/>
          <a:p>
            <a:r>
              <a:rPr lang="en-US" sz="1600" dirty="0"/>
              <a:t>Pelletier and Strychalski</a:t>
            </a:r>
          </a:p>
        </p:txBody>
      </p:sp>
      <p:sp>
        <p:nvSpPr>
          <p:cNvPr id="8" name="TextBox 7"/>
          <p:cNvSpPr txBox="1"/>
          <p:nvPr/>
        </p:nvSpPr>
        <p:spPr>
          <a:xfrm>
            <a:off x="4451922" y="6155157"/>
            <a:ext cx="3990772" cy="307777"/>
          </a:xfrm>
          <a:prstGeom prst="rect">
            <a:avLst/>
          </a:prstGeom>
          <a:noFill/>
        </p:spPr>
        <p:txBody>
          <a:bodyPr wrap="none" rtlCol="0">
            <a:spAutoFit/>
          </a:bodyPr>
          <a:lstStyle/>
          <a:p>
            <a:r>
              <a:rPr lang="en-US" sz="1400" dirty="0"/>
              <a:t>Vanya Paralanov, Elizabeth A. Strychalski, David Ross</a:t>
            </a:r>
          </a:p>
        </p:txBody>
      </p:sp>
      <p:pic>
        <p:nvPicPr>
          <p:cNvPr id="9" name="Picture 8"/>
          <p:cNvPicPr>
            <a:picLocks noChangeAspect="1"/>
          </p:cNvPicPr>
          <p:nvPr/>
        </p:nvPicPr>
        <p:blipFill>
          <a:blip r:embed="rId3"/>
          <a:stretch>
            <a:fillRect/>
          </a:stretch>
        </p:blipFill>
        <p:spPr>
          <a:xfrm>
            <a:off x="4373218" y="2066773"/>
            <a:ext cx="3957048" cy="3773127"/>
          </a:xfrm>
          <a:prstGeom prst="rect">
            <a:avLst/>
          </a:prstGeom>
          <a:ln>
            <a:solidFill>
              <a:schemeClr val="tx1"/>
            </a:solidFill>
          </a:ln>
        </p:spPr>
      </p:pic>
      <p:sp>
        <p:nvSpPr>
          <p:cNvPr id="10" name="Rectangle 9"/>
          <p:cNvSpPr/>
          <p:nvPr/>
        </p:nvSpPr>
        <p:spPr>
          <a:xfrm>
            <a:off x="4823919" y="5919390"/>
            <a:ext cx="3188693" cy="261610"/>
          </a:xfrm>
          <a:prstGeom prst="rect">
            <a:avLst/>
          </a:prstGeom>
        </p:spPr>
        <p:txBody>
          <a:bodyPr wrap="none">
            <a:spAutoFit/>
          </a:bodyPr>
          <a:lstStyle/>
          <a:p>
            <a:r>
              <a:rPr lang="en-US" sz="1100" b="0" i="0" u="none" strike="noStrike" baseline="0" dirty="0">
                <a:latin typeface="AdvTTd7835f12"/>
              </a:rPr>
              <a:t>Science - 1 APRIL 2016 </a:t>
            </a:r>
            <a:r>
              <a:rPr lang="en-US" sz="1100" b="0" i="0" u="none" strike="noStrike" baseline="0" dirty="0">
                <a:latin typeface="AdvTTd7835f12+20"/>
              </a:rPr>
              <a:t>• </a:t>
            </a:r>
            <a:r>
              <a:rPr lang="en-US" sz="1100" b="0" i="0" u="none" strike="noStrike" baseline="0" dirty="0">
                <a:latin typeface="AdvTTd7835f12"/>
              </a:rPr>
              <a:t>VOL 352 ISSUE 6281</a:t>
            </a:r>
            <a:endParaRPr lang="en-US" sz="1100" dirty="0"/>
          </a:p>
        </p:txBody>
      </p:sp>
      <p:sp>
        <p:nvSpPr>
          <p:cNvPr id="11" name="Rectangle 4"/>
          <p:cNvSpPr>
            <a:spLocks noChangeArrowheads="1"/>
          </p:cNvSpPr>
          <p:nvPr/>
        </p:nvSpPr>
        <p:spPr bwMode="auto">
          <a:xfrm>
            <a:off x="8566211" y="1892423"/>
            <a:ext cx="2686877" cy="394437"/>
          </a:xfrm>
          <a:prstGeom prst="rect">
            <a:avLst/>
          </a:prstGeom>
          <a:noFill/>
          <a:ln w="12700">
            <a:noFill/>
            <a:miter lim="800000"/>
            <a:headEnd/>
            <a:tailEnd/>
          </a:ln>
        </p:spPr>
        <p:txBody>
          <a:bodyPr tIns="44446" bIns="44446"/>
          <a:lstStyle/>
          <a:p>
            <a:pPr eaLnBrk="0" hangingPunct="0">
              <a:lnSpc>
                <a:spcPct val="95000"/>
              </a:lnSpc>
              <a:spcBef>
                <a:spcPct val="30000"/>
              </a:spcBef>
              <a:buClr>
                <a:schemeClr val="tx1"/>
              </a:buClr>
              <a:buFont typeface="Times"/>
              <a:buNone/>
            </a:pPr>
            <a:r>
              <a:rPr lang="en-US" sz="1600" b="1" dirty="0">
                <a:solidFill>
                  <a:schemeClr val="tx1"/>
                </a:solidFill>
              </a:rPr>
              <a:t>Customers and Partners</a:t>
            </a:r>
          </a:p>
        </p:txBody>
      </p:sp>
      <p:pic>
        <p:nvPicPr>
          <p:cNvPr id="12" name="Picture 11" descr="UMD-logo.jp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14324" y="2246889"/>
            <a:ext cx="1149350" cy="212843"/>
          </a:xfrm>
          <a:prstGeom prst="rect">
            <a:avLst/>
          </a:prstGeom>
        </p:spPr>
      </p:pic>
      <p:pic>
        <p:nvPicPr>
          <p:cNvPr id="13" name="Picture 12"/>
          <p:cNvPicPr>
            <a:picLocks noChangeAspect="1"/>
          </p:cNvPicPr>
          <p:nvPr/>
        </p:nvPicPr>
        <p:blipFill>
          <a:blip r:embed="rId5"/>
          <a:stretch>
            <a:fillRect/>
          </a:stretch>
        </p:blipFill>
        <p:spPr>
          <a:xfrm>
            <a:off x="11281042" y="1949760"/>
            <a:ext cx="652780" cy="605181"/>
          </a:xfrm>
          <a:prstGeom prst="rect">
            <a:avLst/>
          </a:prstGeom>
        </p:spPr>
      </p:pic>
      <p:pic>
        <p:nvPicPr>
          <p:cNvPr id="14" name="Picture 13"/>
          <p:cNvPicPr>
            <a:picLocks noChangeAspect="1"/>
          </p:cNvPicPr>
          <p:nvPr/>
        </p:nvPicPr>
        <p:blipFill>
          <a:blip r:embed="rId6"/>
          <a:stretch>
            <a:fillRect/>
          </a:stretch>
        </p:blipFill>
        <p:spPr>
          <a:xfrm>
            <a:off x="10183778" y="2218364"/>
            <a:ext cx="995516" cy="304800"/>
          </a:xfrm>
          <a:prstGeom prst="rect">
            <a:avLst/>
          </a:prstGeom>
        </p:spPr>
      </p:pic>
      <p:pic>
        <p:nvPicPr>
          <p:cNvPr id="15" name="Picture 3"/>
          <p:cNvPicPr>
            <a:picLocks noChangeAspect="1" noChangeArrowheads="1"/>
          </p:cNvPicPr>
          <p:nvPr/>
        </p:nvPicPr>
        <p:blipFill rotWithShape="1">
          <a:blip r:embed="rId7">
            <a:extLst>
              <a:ext uri="{28A0092B-C50C-407E-A947-70E740481C1C}">
                <a14:useLocalDpi xmlns:a14="http://schemas.microsoft.com/office/drawing/2010/main" val="0"/>
              </a:ext>
            </a:extLst>
          </a:blip>
          <a:srcRect b="78807"/>
          <a:stretch/>
        </p:blipFill>
        <p:spPr bwMode="auto">
          <a:xfrm>
            <a:off x="8217552" y="2652679"/>
            <a:ext cx="3932451" cy="9684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8442694" y="3718823"/>
            <a:ext cx="3367612"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t>SERI Funding:  $1M for 2 years to support Engineering Biology</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2018 NIST Initiative: Engineering Biology</a:t>
            </a:r>
          </a:p>
        </p:txBody>
      </p:sp>
      <p:pic>
        <p:nvPicPr>
          <p:cNvPr id="16" name="Picture 1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512233" y="4968777"/>
            <a:ext cx="2514451" cy="1885838"/>
          </a:xfrm>
          <a:prstGeom prst="roundRect">
            <a:avLst/>
          </a:prstGeom>
        </p:spPr>
      </p:pic>
    </p:spTree>
    <p:extLst>
      <p:ext uri="{BB962C8B-B14F-4D97-AF65-F5344CB8AC3E}">
        <p14:creationId xmlns:p14="http://schemas.microsoft.com/office/powerpoint/2010/main" val="211357919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9087"/>
            <a:ext cx="10515600" cy="1070113"/>
          </a:xfrm>
          <a:solidFill>
            <a:srgbClr val="FF0000"/>
          </a:solidFill>
        </p:spPr>
        <p:txBody>
          <a:bodyPr>
            <a:normAutofit fontScale="90000"/>
          </a:bodyPr>
          <a:lstStyle/>
          <a:p>
            <a:pPr algn="ctr"/>
            <a:r>
              <a:rPr lang="en-US" sz="7200" b="1" dirty="0"/>
              <a:t>Engineering Biology</a:t>
            </a:r>
          </a:p>
        </p:txBody>
      </p:sp>
      <p:pic>
        <p:nvPicPr>
          <p:cNvPr id="17" name="Picture 16"/>
          <p:cNvPicPr>
            <a:picLocks noChangeAspect="1"/>
          </p:cNvPicPr>
          <p:nvPr/>
        </p:nvPicPr>
        <p:blipFill rotWithShape="1">
          <a:blip r:embed="rId2"/>
          <a:srcRect l="7256" t="18112" r="58453" b="6502"/>
          <a:stretch/>
        </p:blipFill>
        <p:spPr>
          <a:xfrm>
            <a:off x="3859412" y="1626195"/>
            <a:ext cx="7494388" cy="4633928"/>
          </a:xfrm>
          <a:prstGeom prst="rect">
            <a:avLst/>
          </a:prstGeom>
          <a:ln>
            <a:solidFill>
              <a:schemeClr val="tx1"/>
            </a:solidFill>
          </a:ln>
        </p:spPr>
      </p:pic>
      <p:sp>
        <p:nvSpPr>
          <p:cNvPr id="18" name="TextBox 17"/>
          <p:cNvSpPr txBox="1"/>
          <p:nvPr/>
        </p:nvSpPr>
        <p:spPr>
          <a:xfrm>
            <a:off x="381838" y="1626195"/>
            <a:ext cx="2994408" cy="923330"/>
          </a:xfrm>
          <a:prstGeom prst="rect">
            <a:avLst/>
          </a:prstGeom>
          <a:noFill/>
        </p:spPr>
        <p:txBody>
          <a:bodyPr wrap="square" rtlCol="0">
            <a:spAutoFit/>
          </a:bodyPr>
          <a:lstStyle/>
          <a:p>
            <a:pPr algn="ctr"/>
            <a:r>
              <a:rPr lang="en-US" dirty="0"/>
              <a:t>An MML Strategic Priority (independent of the microbial metrology efforts)</a:t>
            </a:r>
          </a:p>
        </p:txBody>
      </p:sp>
      <p:sp>
        <p:nvSpPr>
          <p:cNvPr id="19" name="TextBox 18"/>
          <p:cNvSpPr txBox="1"/>
          <p:nvPr/>
        </p:nvSpPr>
        <p:spPr>
          <a:xfrm>
            <a:off x="231112" y="3094892"/>
            <a:ext cx="3496827" cy="1477328"/>
          </a:xfrm>
          <a:prstGeom prst="rect">
            <a:avLst/>
          </a:prstGeom>
          <a:noFill/>
        </p:spPr>
        <p:txBody>
          <a:bodyPr wrap="square" rtlCol="0">
            <a:spAutoFit/>
          </a:bodyPr>
          <a:lstStyle/>
          <a:p>
            <a:r>
              <a:rPr lang="en-US" dirty="0"/>
              <a:t>“This approach seeks to harness the power of living matter for a variety of manufacturing applications including advanced therapeutics…”</a:t>
            </a:r>
          </a:p>
        </p:txBody>
      </p:sp>
      <p:sp>
        <p:nvSpPr>
          <p:cNvPr id="20" name="TextBox 19"/>
          <p:cNvSpPr txBox="1"/>
          <p:nvPr/>
        </p:nvSpPr>
        <p:spPr>
          <a:xfrm>
            <a:off x="306475" y="5117587"/>
            <a:ext cx="3145134" cy="1477328"/>
          </a:xfrm>
          <a:prstGeom prst="rect">
            <a:avLst/>
          </a:prstGeom>
          <a:noFill/>
        </p:spPr>
        <p:txBody>
          <a:bodyPr wrap="square" rtlCol="0">
            <a:spAutoFit/>
          </a:bodyPr>
          <a:lstStyle/>
          <a:p>
            <a:r>
              <a:rPr lang="en-US" dirty="0"/>
              <a:t>Rationale:  Developing the next generation of tools for biomanufacturing.  Like integrated (</a:t>
            </a:r>
            <a:r>
              <a:rPr lang="en-US" i="1" dirty="0"/>
              <a:t>in vivo</a:t>
            </a:r>
            <a:r>
              <a:rPr lang="en-US" dirty="0"/>
              <a:t>) bioprocess control and diagnostics</a:t>
            </a:r>
          </a:p>
        </p:txBody>
      </p:sp>
    </p:spTree>
    <p:extLst>
      <p:ext uri="{BB962C8B-B14F-4D97-AF65-F5344CB8AC3E}">
        <p14:creationId xmlns:p14="http://schemas.microsoft.com/office/powerpoint/2010/main" val="275439645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4795019" y="5113776"/>
            <a:ext cx="1574038" cy="1617163"/>
          </a:xfrm>
          <a:prstGeom prst="roundRect">
            <a:avLst/>
          </a:prstGeom>
        </p:spPr>
      </p:pic>
      <p:pic>
        <p:nvPicPr>
          <p:cNvPr id="1028" name="Picture 4" descr="https://media.licdn.com/mpr/mpr/shrink_500_500/p/4/005/09c/3d1/0376a7c.jpg"/>
          <p:cNvPicPr>
            <a:picLocks noChangeAspect="1" noChangeArrowheads="1"/>
          </p:cNvPicPr>
          <p:nvPr/>
        </p:nvPicPr>
        <p:blipFill rotWithShape="1">
          <a:blip r:embed="rId3">
            <a:extLst>
              <a:ext uri="{28A0092B-C50C-407E-A947-70E740481C1C}">
                <a14:useLocalDpi xmlns:a14="http://schemas.microsoft.com/office/drawing/2010/main" val="0"/>
              </a:ext>
            </a:extLst>
          </a:blip>
          <a:srcRect l="15666" t="15077" r="15214" b="15398"/>
          <a:stretch/>
        </p:blipFill>
        <p:spPr bwMode="auto">
          <a:xfrm>
            <a:off x="561754" y="231413"/>
            <a:ext cx="1611038" cy="1620459"/>
          </a:xfrm>
          <a:prstGeom prst="round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l="17942" t="14357" r="17313" b="11737"/>
          <a:stretch/>
        </p:blipFill>
        <p:spPr>
          <a:xfrm>
            <a:off x="4994972" y="188123"/>
            <a:ext cx="1538982" cy="1620459"/>
          </a:xfrm>
          <a:prstGeom prst="roundRect">
            <a:avLst/>
          </a:prstGeom>
        </p:spPr>
      </p:pic>
      <p:sp>
        <p:nvSpPr>
          <p:cNvPr id="3" name="TextBox 2"/>
          <p:cNvSpPr txBox="1"/>
          <p:nvPr/>
        </p:nvSpPr>
        <p:spPr>
          <a:xfrm>
            <a:off x="3440379" y="5407500"/>
            <a:ext cx="1435201" cy="1323439"/>
          </a:xfrm>
          <a:prstGeom prst="rect">
            <a:avLst/>
          </a:prstGeom>
          <a:noFill/>
        </p:spPr>
        <p:txBody>
          <a:bodyPr wrap="none" rtlCol="0">
            <a:spAutoFit/>
          </a:bodyPr>
          <a:lstStyle/>
          <a:p>
            <a:pPr algn="ctr"/>
            <a:r>
              <a:rPr lang="en-US" sz="1600" dirty="0"/>
              <a:t>Scott Jackson</a:t>
            </a:r>
          </a:p>
          <a:p>
            <a:pPr algn="ctr"/>
            <a:r>
              <a:rPr lang="en-US" sz="1600" dirty="0"/>
              <a:t>NIST-MML-644</a:t>
            </a:r>
          </a:p>
          <a:p>
            <a:pPr algn="ctr"/>
            <a:r>
              <a:rPr lang="en-US" sz="1600" dirty="0"/>
              <a:t>Microbiology</a:t>
            </a:r>
          </a:p>
          <a:p>
            <a:pPr algn="ctr"/>
            <a:r>
              <a:rPr lang="en-US" sz="1600" dirty="0"/>
              <a:t>Genomics</a:t>
            </a:r>
          </a:p>
          <a:p>
            <a:pPr algn="ctr"/>
            <a:r>
              <a:rPr lang="en-US" sz="1600" dirty="0"/>
              <a:t>Bioinformatics</a:t>
            </a:r>
          </a:p>
        </p:txBody>
      </p:sp>
      <p:sp>
        <p:nvSpPr>
          <p:cNvPr id="14" name="TextBox 13"/>
          <p:cNvSpPr txBox="1"/>
          <p:nvPr/>
        </p:nvSpPr>
        <p:spPr>
          <a:xfrm>
            <a:off x="3447249" y="347482"/>
            <a:ext cx="1619115" cy="1323439"/>
          </a:xfrm>
          <a:prstGeom prst="rect">
            <a:avLst/>
          </a:prstGeom>
          <a:noFill/>
        </p:spPr>
        <p:txBody>
          <a:bodyPr wrap="square" rtlCol="0">
            <a:spAutoFit/>
          </a:bodyPr>
          <a:lstStyle/>
          <a:p>
            <a:pPr algn="ctr"/>
            <a:r>
              <a:rPr lang="en-US" sz="1600" dirty="0"/>
              <a:t>David Ross</a:t>
            </a:r>
          </a:p>
          <a:p>
            <a:pPr algn="ctr"/>
            <a:r>
              <a:rPr lang="en-US" sz="1600" dirty="0"/>
              <a:t>NIST-MML-644</a:t>
            </a:r>
          </a:p>
          <a:p>
            <a:pPr algn="ctr"/>
            <a:r>
              <a:rPr lang="en-US" sz="1600" dirty="0"/>
              <a:t>Microfluidics</a:t>
            </a:r>
          </a:p>
          <a:p>
            <a:pPr algn="ctr"/>
            <a:r>
              <a:rPr lang="en-US" sz="1600" dirty="0"/>
              <a:t>Theory</a:t>
            </a:r>
          </a:p>
          <a:p>
            <a:pPr algn="ctr"/>
            <a:r>
              <a:rPr lang="en-US" sz="1600" dirty="0"/>
              <a:t>Modeling </a:t>
            </a:r>
          </a:p>
        </p:txBody>
      </p:sp>
      <p:sp>
        <p:nvSpPr>
          <p:cNvPr id="15" name="TextBox 14"/>
          <p:cNvSpPr txBox="1"/>
          <p:nvPr/>
        </p:nvSpPr>
        <p:spPr>
          <a:xfrm>
            <a:off x="561754" y="1844831"/>
            <a:ext cx="1899028" cy="1569660"/>
          </a:xfrm>
          <a:prstGeom prst="rect">
            <a:avLst/>
          </a:prstGeom>
          <a:noFill/>
        </p:spPr>
        <p:txBody>
          <a:bodyPr wrap="square" rtlCol="0">
            <a:spAutoFit/>
          </a:bodyPr>
          <a:lstStyle/>
          <a:p>
            <a:pPr algn="ctr"/>
            <a:r>
              <a:rPr lang="en-US" sz="1600" dirty="0"/>
              <a:t>Javier Atencia</a:t>
            </a:r>
          </a:p>
          <a:p>
            <a:pPr algn="ctr"/>
            <a:r>
              <a:rPr lang="en-US" sz="1600" dirty="0"/>
              <a:t>NIST-MML-644</a:t>
            </a:r>
          </a:p>
          <a:p>
            <a:pPr algn="ctr"/>
            <a:r>
              <a:rPr lang="en-US" sz="1600" dirty="0"/>
              <a:t>UMD</a:t>
            </a:r>
          </a:p>
          <a:p>
            <a:pPr algn="ctr"/>
            <a:r>
              <a:rPr lang="en-US" sz="1600" dirty="0"/>
              <a:t>Microfluidics and Engineered Bacterial Microenvironments</a:t>
            </a:r>
          </a:p>
        </p:txBody>
      </p:sp>
      <p:sp>
        <p:nvSpPr>
          <p:cNvPr id="17" name="TextBox 16">
            <a:extLst>
              <a:ext uri="{FF2B5EF4-FFF2-40B4-BE49-F238E27FC236}">
                <a16:creationId xmlns:a16="http://schemas.microsoft.com/office/drawing/2014/main" id="{E25F1174-84A7-473F-B943-A1DE8914E6C8}"/>
              </a:ext>
            </a:extLst>
          </p:cNvPr>
          <p:cNvSpPr txBox="1"/>
          <p:nvPr/>
        </p:nvSpPr>
        <p:spPr>
          <a:xfrm>
            <a:off x="201479" y="6248023"/>
            <a:ext cx="1865281" cy="584623"/>
          </a:xfrm>
          <a:prstGeom prst="rect">
            <a:avLst/>
          </a:prstGeom>
          <a:noFill/>
        </p:spPr>
        <p:txBody>
          <a:bodyPr wrap="none" rtlCol="0">
            <a:spAutoFit/>
          </a:bodyPr>
          <a:lstStyle/>
          <a:p>
            <a:r>
              <a:rPr lang="en-US" sz="3199" dirty="0"/>
              <a:t>Sam Forry</a:t>
            </a:r>
          </a:p>
        </p:txBody>
      </p:sp>
      <p:pic>
        <p:nvPicPr>
          <p:cNvPr id="18" name="Picture 2" descr="https://pbs.twimg.com/media/CplafvkWcAAY2Dr.jpg">
            <a:extLst>
              <a:ext uri="{FF2B5EF4-FFF2-40B4-BE49-F238E27FC236}">
                <a16:creationId xmlns:a16="http://schemas.microsoft.com/office/drawing/2014/main" id="{873208E0-9A3C-4918-88B9-AAAD87E1C53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2946" y="4177966"/>
            <a:ext cx="2309875" cy="2090647"/>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9" name="Picture 2" descr="https://www.nist.gov/sites/default/files/styles/300w_x_400h/public/userphotos/jkralj_photo_1.jpg?itok=UuZOGEno">
            <a:extLst>
              <a:ext uri="{FF2B5EF4-FFF2-40B4-BE49-F238E27FC236}">
                <a16:creationId xmlns:a16="http://schemas.microsoft.com/office/drawing/2014/main" id="{ACD2BC2D-1D3F-457B-816F-CFA9121C7E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59589" y="1970045"/>
            <a:ext cx="1734977" cy="2313302"/>
          </a:xfrm>
          <a:prstGeom prst="round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DB764F32-A818-40AD-925E-00B52DF72973}"/>
              </a:ext>
            </a:extLst>
          </p:cNvPr>
          <p:cNvSpPr txBox="1"/>
          <p:nvPr/>
        </p:nvSpPr>
        <p:spPr>
          <a:xfrm>
            <a:off x="2762352" y="4252579"/>
            <a:ext cx="1929449" cy="584623"/>
          </a:xfrm>
          <a:prstGeom prst="rect">
            <a:avLst/>
          </a:prstGeom>
          <a:noFill/>
        </p:spPr>
        <p:txBody>
          <a:bodyPr wrap="none" rtlCol="0">
            <a:spAutoFit/>
          </a:bodyPr>
          <a:lstStyle/>
          <a:p>
            <a:r>
              <a:rPr lang="en-US" sz="3199" dirty="0"/>
              <a:t>Jason Kralj</a:t>
            </a:r>
          </a:p>
        </p:txBody>
      </p:sp>
      <p:pic>
        <p:nvPicPr>
          <p:cNvPr id="21" name="Picture 20">
            <a:extLst>
              <a:ext uri="{FF2B5EF4-FFF2-40B4-BE49-F238E27FC236}">
                <a16:creationId xmlns:a16="http://schemas.microsoft.com/office/drawing/2014/main" id="{386F0116-24D3-4C99-887B-CF975880F6B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79396" y="4457580"/>
            <a:ext cx="1811033" cy="1811033"/>
          </a:xfrm>
          <a:prstGeom prst="roundRect">
            <a:avLst/>
          </a:prstGeom>
        </p:spPr>
      </p:pic>
      <p:sp>
        <p:nvSpPr>
          <p:cNvPr id="22" name="TextBox 21">
            <a:extLst>
              <a:ext uri="{FF2B5EF4-FFF2-40B4-BE49-F238E27FC236}">
                <a16:creationId xmlns:a16="http://schemas.microsoft.com/office/drawing/2014/main" id="{6513EA01-4896-4AF7-8661-FF7BB9375BB5}"/>
              </a:ext>
            </a:extLst>
          </p:cNvPr>
          <p:cNvSpPr txBox="1"/>
          <p:nvPr/>
        </p:nvSpPr>
        <p:spPr>
          <a:xfrm>
            <a:off x="7068807" y="6254193"/>
            <a:ext cx="2032207" cy="584623"/>
          </a:xfrm>
          <a:prstGeom prst="rect">
            <a:avLst/>
          </a:prstGeom>
          <a:noFill/>
        </p:spPr>
        <p:txBody>
          <a:bodyPr wrap="none" rtlCol="0">
            <a:spAutoFit/>
          </a:bodyPr>
          <a:lstStyle/>
          <a:p>
            <a:r>
              <a:rPr lang="en-US" sz="3199" dirty="0"/>
              <a:t>Nate Olson</a:t>
            </a:r>
          </a:p>
        </p:txBody>
      </p:sp>
      <p:pic>
        <p:nvPicPr>
          <p:cNvPr id="23" name="Picture 22">
            <a:extLst>
              <a:ext uri="{FF2B5EF4-FFF2-40B4-BE49-F238E27FC236}">
                <a16:creationId xmlns:a16="http://schemas.microsoft.com/office/drawing/2014/main" id="{0F409172-4CD3-4182-A0E0-6CAA9F30685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23363" y="2250568"/>
            <a:ext cx="1876183" cy="2022108"/>
          </a:xfrm>
          <a:prstGeom prst="roundRect">
            <a:avLst/>
          </a:prstGeom>
          <a:ln>
            <a:solidFill>
              <a:schemeClr val="tx1"/>
            </a:solidFill>
          </a:ln>
        </p:spPr>
      </p:pic>
      <p:sp>
        <p:nvSpPr>
          <p:cNvPr id="24" name="TextBox 23">
            <a:extLst>
              <a:ext uri="{FF2B5EF4-FFF2-40B4-BE49-F238E27FC236}">
                <a16:creationId xmlns:a16="http://schemas.microsoft.com/office/drawing/2014/main" id="{DB1F1A29-45E2-4544-AE88-23AD72968055}"/>
              </a:ext>
            </a:extLst>
          </p:cNvPr>
          <p:cNvSpPr txBox="1"/>
          <p:nvPr/>
        </p:nvSpPr>
        <p:spPr>
          <a:xfrm>
            <a:off x="5123363" y="4252555"/>
            <a:ext cx="1795684" cy="584647"/>
          </a:xfrm>
          <a:prstGeom prst="rect">
            <a:avLst/>
          </a:prstGeom>
          <a:noFill/>
        </p:spPr>
        <p:txBody>
          <a:bodyPr wrap="none" rtlCol="0">
            <a:spAutoFit/>
          </a:bodyPr>
          <a:lstStyle/>
          <a:p>
            <a:r>
              <a:rPr lang="en-US" sz="3199" dirty="0"/>
              <a:t>Nancy Lin</a:t>
            </a:r>
          </a:p>
        </p:txBody>
      </p:sp>
      <p:sp>
        <p:nvSpPr>
          <p:cNvPr id="25" name="TextBox 24">
            <a:extLst>
              <a:ext uri="{FF2B5EF4-FFF2-40B4-BE49-F238E27FC236}">
                <a16:creationId xmlns:a16="http://schemas.microsoft.com/office/drawing/2014/main" id="{6ABE8E3E-B949-4352-85E4-A429DCB728F0}"/>
              </a:ext>
            </a:extLst>
          </p:cNvPr>
          <p:cNvSpPr txBox="1"/>
          <p:nvPr/>
        </p:nvSpPr>
        <p:spPr>
          <a:xfrm>
            <a:off x="10020141" y="825488"/>
            <a:ext cx="1843294" cy="584623"/>
          </a:xfrm>
          <a:prstGeom prst="rect">
            <a:avLst/>
          </a:prstGeom>
          <a:noFill/>
        </p:spPr>
        <p:txBody>
          <a:bodyPr wrap="none" rtlCol="0">
            <a:spAutoFit/>
          </a:bodyPr>
          <a:lstStyle/>
          <a:p>
            <a:r>
              <a:rPr lang="en-US" sz="3199" dirty="0"/>
              <a:t>CosmosID</a:t>
            </a:r>
          </a:p>
        </p:txBody>
      </p:sp>
      <p:sp>
        <p:nvSpPr>
          <p:cNvPr id="26" name="TextBox 25">
            <a:extLst>
              <a:ext uri="{FF2B5EF4-FFF2-40B4-BE49-F238E27FC236}">
                <a16:creationId xmlns:a16="http://schemas.microsoft.com/office/drawing/2014/main" id="{9C392AF9-42A6-4046-9AF3-CBC8BC2CE8F5}"/>
              </a:ext>
            </a:extLst>
          </p:cNvPr>
          <p:cNvSpPr txBox="1"/>
          <p:nvPr/>
        </p:nvSpPr>
        <p:spPr>
          <a:xfrm>
            <a:off x="9864260" y="1376639"/>
            <a:ext cx="2155057" cy="1199944"/>
          </a:xfrm>
          <a:prstGeom prst="rect">
            <a:avLst/>
          </a:prstGeom>
          <a:noFill/>
        </p:spPr>
        <p:txBody>
          <a:bodyPr wrap="square" rtlCol="0">
            <a:spAutoFit/>
          </a:bodyPr>
          <a:lstStyle/>
          <a:p>
            <a:pPr algn="ctr"/>
            <a:r>
              <a:rPr lang="en-US" sz="2399" dirty="0"/>
              <a:t>Nur Hasan</a:t>
            </a:r>
          </a:p>
          <a:p>
            <a:pPr algn="ctr"/>
            <a:r>
              <a:rPr lang="en-US" sz="2399" dirty="0"/>
              <a:t>Kelly Moffat</a:t>
            </a:r>
          </a:p>
          <a:p>
            <a:pPr algn="ctr"/>
            <a:r>
              <a:rPr lang="en-US" sz="2399" dirty="0"/>
              <a:t>Manoj Dadlani</a:t>
            </a:r>
          </a:p>
        </p:txBody>
      </p:sp>
      <p:sp>
        <p:nvSpPr>
          <p:cNvPr id="27" name="TextBox 26">
            <a:extLst>
              <a:ext uri="{FF2B5EF4-FFF2-40B4-BE49-F238E27FC236}">
                <a16:creationId xmlns:a16="http://schemas.microsoft.com/office/drawing/2014/main" id="{4B693A84-2648-4DBD-9584-44D0495B0D81}"/>
              </a:ext>
            </a:extLst>
          </p:cNvPr>
          <p:cNvSpPr txBox="1"/>
          <p:nvPr/>
        </p:nvSpPr>
        <p:spPr>
          <a:xfrm>
            <a:off x="10440118" y="2700754"/>
            <a:ext cx="858088" cy="584623"/>
          </a:xfrm>
          <a:prstGeom prst="rect">
            <a:avLst/>
          </a:prstGeom>
          <a:noFill/>
        </p:spPr>
        <p:txBody>
          <a:bodyPr wrap="none" rtlCol="0">
            <a:spAutoFit/>
          </a:bodyPr>
          <a:lstStyle/>
          <a:p>
            <a:r>
              <a:rPr lang="en-US" sz="3199" dirty="0"/>
              <a:t>FDA</a:t>
            </a:r>
          </a:p>
        </p:txBody>
      </p:sp>
      <p:sp>
        <p:nvSpPr>
          <p:cNvPr id="28" name="TextBox 27">
            <a:extLst>
              <a:ext uri="{FF2B5EF4-FFF2-40B4-BE49-F238E27FC236}">
                <a16:creationId xmlns:a16="http://schemas.microsoft.com/office/drawing/2014/main" id="{DE858584-8CA4-4373-B828-50EB92042681}"/>
              </a:ext>
            </a:extLst>
          </p:cNvPr>
          <p:cNvSpPr txBox="1"/>
          <p:nvPr/>
        </p:nvSpPr>
        <p:spPr>
          <a:xfrm>
            <a:off x="9418376" y="3187400"/>
            <a:ext cx="2896780" cy="830781"/>
          </a:xfrm>
          <a:prstGeom prst="rect">
            <a:avLst/>
          </a:prstGeom>
          <a:noFill/>
        </p:spPr>
        <p:txBody>
          <a:bodyPr wrap="square" rtlCol="0">
            <a:spAutoFit/>
          </a:bodyPr>
          <a:lstStyle/>
          <a:p>
            <a:pPr algn="ctr"/>
            <a:r>
              <a:rPr lang="en-US" sz="2399" dirty="0"/>
              <a:t>Heike Sichtig</a:t>
            </a:r>
          </a:p>
          <a:p>
            <a:pPr algn="ctr"/>
            <a:r>
              <a:rPr lang="en-US" sz="2399" dirty="0"/>
              <a:t>Brittany Goldberg</a:t>
            </a:r>
          </a:p>
        </p:txBody>
      </p:sp>
      <p:sp>
        <p:nvSpPr>
          <p:cNvPr id="29" name="TextBox 28">
            <a:extLst>
              <a:ext uri="{FF2B5EF4-FFF2-40B4-BE49-F238E27FC236}">
                <a16:creationId xmlns:a16="http://schemas.microsoft.com/office/drawing/2014/main" id="{C92BACCA-42B8-423B-8E08-DF8F3369B9E4}"/>
              </a:ext>
            </a:extLst>
          </p:cNvPr>
          <p:cNvSpPr txBox="1"/>
          <p:nvPr/>
        </p:nvSpPr>
        <p:spPr>
          <a:xfrm>
            <a:off x="9849765" y="4126784"/>
            <a:ext cx="2034001" cy="584623"/>
          </a:xfrm>
          <a:prstGeom prst="rect">
            <a:avLst/>
          </a:prstGeom>
          <a:noFill/>
        </p:spPr>
        <p:txBody>
          <a:bodyPr wrap="none" rtlCol="0">
            <a:spAutoFit/>
          </a:bodyPr>
          <a:lstStyle/>
          <a:p>
            <a:r>
              <a:rPr lang="en-US" sz="3199" dirty="0"/>
              <a:t>MRI Global</a:t>
            </a:r>
          </a:p>
        </p:txBody>
      </p:sp>
      <p:sp>
        <p:nvSpPr>
          <p:cNvPr id="30" name="TextBox 29">
            <a:extLst>
              <a:ext uri="{FF2B5EF4-FFF2-40B4-BE49-F238E27FC236}">
                <a16:creationId xmlns:a16="http://schemas.microsoft.com/office/drawing/2014/main" id="{9B0653B5-A296-4BE3-B0A4-D4AC46FB65A9}"/>
              </a:ext>
            </a:extLst>
          </p:cNvPr>
          <p:cNvSpPr txBox="1"/>
          <p:nvPr/>
        </p:nvSpPr>
        <p:spPr>
          <a:xfrm>
            <a:off x="9418376" y="4652231"/>
            <a:ext cx="2896780" cy="461545"/>
          </a:xfrm>
          <a:prstGeom prst="rect">
            <a:avLst/>
          </a:prstGeom>
          <a:noFill/>
        </p:spPr>
        <p:txBody>
          <a:bodyPr wrap="square" rtlCol="0">
            <a:spAutoFit/>
          </a:bodyPr>
          <a:lstStyle/>
          <a:p>
            <a:pPr algn="ctr"/>
            <a:r>
              <a:rPr lang="en-US" sz="2399" dirty="0"/>
              <a:t>Jonathan Jacobs</a:t>
            </a:r>
          </a:p>
        </p:txBody>
      </p:sp>
    </p:spTree>
    <p:extLst>
      <p:ext uri="{BB962C8B-B14F-4D97-AF65-F5344CB8AC3E}">
        <p14:creationId xmlns:p14="http://schemas.microsoft.com/office/powerpoint/2010/main" val="21137074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4">
            <a:extLst>
              <a:ext uri="{FF2B5EF4-FFF2-40B4-BE49-F238E27FC236}">
                <a16:creationId xmlns:a16="http://schemas.microsoft.com/office/drawing/2014/main" id="{26915C0A-F5A2-4040-ACE6-4BBD7E3B8A7D}"/>
              </a:ext>
            </a:extLst>
          </p:cNvPr>
          <p:cNvSpPr txBox="1">
            <a:spLocks noChangeArrowheads="1"/>
          </p:cNvSpPr>
          <p:nvPr/>
        </p:nvSpPr>
        <p:spPr bwMode="auto">
          <a:xfrm>
            <a:off x="754409" y="3094387"/>
            <a:ext cx="10687722" cy="2554545"/>
          </a:xfrm>
          <a:prstGeom prst="rect">
            <a:avLst/>
          </a:prstGeom>
          <a:noFill/>
          <a:ln w="9525">
            <a:noFill/>
            <a:miter lim="800000"/>
            <a:headEnd/>
            <a:tailEnd/>
          </a:ln>
        </p:spPr>
        <p:txBody>
          <a:bodyPr wrap="square">
            <a:spAutoFit/>
          </a:bodyPr>
          <a:lstStyle/>
          <a:p>
            <a:pPr eaLnBrk="1" hangingPunct="1"/>
            <a:r>
              <a:rPr lang="en-US" sz="3200" dirty="0"/>
              <a:t>“To develop forensic tools that will allow the detection, identification, and tracing of pathogenic strains of </a:t>
            </a:r>
            <a:r>
              <a:rPr lang="en-US" sz="3200" i="1" dirty="0"/>
              <a:t>Escherichia coli</a:t>
            </a:r>
            <a:r>
              <a:rPr lang="en-US" sz="3200" dirty="0"/>
              <a:t>, </a:t>
            </a:r>
            <a:r>
              <a:rPr lang="en-US" sz="3200" i="1" dirty="0"/>
              <a:t>Shigella</a:t>
            </a:r>
            <a:r>
              <a:rPr lang="en-US" sz="3200" dirty="0"/>
              <a:t>, </a:t>
            </a:r>
            <a:r>
              <a:rPr lang="en-US" sz="3200" i="1" dirty="0"/>
              <a:t>Salmonella,</a:t>
            </a:r>
            <a:r>
              <a:rPr lang="en-US" sz="3200" dirty="0"/>
              <a:t> </a:t>
            </a:r>
            <a:r>
              <a:rPr lang="en-US" sz="3200" i="1" dirty="0"/>
              <a:t>Campylobacter,</a:t>
            </a:r>
            <a:r>
              <a:rPr lang="en-US" sz="3200" dirty="0"/>
              <a:t> </a:t>
            </a:r>
            <a:r>
              <a:rPr lang="en-US" sz="3200" i="1" dirty="0"/>
              <a:t>Vibrio,</a:t>
            </a:r>
            <a:r>
              <a:rPr lang="en-US" sz="3200" dirty="0"/>
              <a:t> and other enteric pathogens that may be used to contaminate the nation’s food supply.”</a:t>
            </a:r>
          </a:p>
        </p:txBody>
      </p:sp>
      <p:sp>
        <p:nvSpPr>
          <p:cNvPr id="5" name="TextBox 4">
            <a:extLst>
              <a:ext uri="{FF2B5EF4-FFF2-40B4-BE49-F238E27FC236}">
                <a16:creationId xmlns:a16="http://schemas.microsoft.com/office/drawing/2014/main" id="{D5A488F5-B44E-4A4C-9711-D27383657D80}"/>
              </a:ext>
            </a:extLst>
          </p:cNvPr>
          <p:cNvSpPr txBox="1"/>
          <p:nvPr/>
        </p:nvSpPr>
        <p:spPr>
          <a:xfrm>
            <a:off x="1527243" y="622571"/>
            <a:ext cx="7004995" cy="1323439"/>
          </a:xfrm>
          <a:prstGeom prst="rect">
            <a:avLst/>
          </a:prstGeom>
          <a:noFill/>
        </p:spPr>
        <p:txBody>
          <a:bodyPr wrap="none" rtlCol="0">
            <a:spAutoFit/>
          </a:bodyPr>
          <a:lstStyle/>
          <a:p>
            <a:r>
              <a:rPr lang="en-US" sz="8000" dirty="0"/>
              <a:t>While at FDA……</a:t>
            </a:r>
          </a:p>
        </p:txBody>
      </p:sp>
      <p:sp>
        <p:nvSpPr>
          <p:cNvPr id="6" name="TextBox 5">
            <a:extLst>
              <a:ext uri="{FF2B5EF4-FFF2-40B4-BE49-F238E27FC236}">
                <a16:creationId xmlns:a16="http://schemas.microsoft.com/office/drawing/2014/main" id="{D60E6917-FE66-4816-94EE-4F22CBD222B9}"/>
              </a:ext>
            </a:extLst>
          </p:cNvPr>
          <p:cNvSpPr txBox="1"/>
          <p:nvPr/>
        </p:nvSpPr>
        <p:spPr>
          <a:xfrm>
            <a:off x="6761748" y="5873979"/>
            <a:ext cx="3722494" cy="923330"/>
          </a:xfrm>
          <a:prstGeom prst="rect">
            <a:avLst/>
          </a:prstGeom>
          <a:noFill/>
        </p:spPr>
        <p:txBody>
          <a:bodyPr wrap="none" rtlCol="0">
            <a:spAutoFit/>
          </a:bodyPr>
          <a:lstStyle/>
          <a:p>
            <a:r>
              <a:rPr lang="en-US" sz="5400" dirty="0"/>
              <a:t>……with DHS</a:t>
            </a:r>
          </a:p>
        </p:txBody>
      </p:sp>
    </p:spTree>
    <p:extLst>
      <p:ext uri="{BB962C8B-B14F-4D97-AF65-F5344CB8AC3E}">
        <p14:creationId xmlns:p14="http://schemas.microsoft.com/office/powerpoint/2010/main" val="2919159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569" y="194807"/>
            <a:ext cx="10512862" cy="886460"/>
          </a:xfrm>
          <a:noFill/>
        </p:spPr>
        <p:txBody>
          <a:bodyPr>
            <a:normAutofit/>
          </a:bodyPr>
          <a:lstStyle/>
          <a:p>
            <a:pPr algn="ctr"/>
            <a:r>
              <a:rPr lang="en-US" sz="5398" dirty="0"/>
              <a:t>Microbiome Diagnostics</a:t>
            </a:r>
          </a:p>
        </p:txBody>
      </p:sp>
      <p:pic>
        <p:nvPicPr>
          <p:cNvPr id="4" name="Picture 3"/>
          <p:cNvPicPr>
            <a:picLocks noChangeAspect="1"/>
          </p:cNvPicPr>
          <p:nvPr/>
        </p:nvPicPr>
        <p:blipFill rotWithShape="1">
          <a:blip r:embed="rId2"/>
          <a:srcRect l="10536" t="13188" r="63515" b="4106"/>
          <a:stretch/>
        </p:blipFill>
        <p:spPr>
          <a:xfrm>
            <a:off x="7009031" y="2228818"/>
            <a:ext cx="4343400" cy="3893517"/>
          </a:xfrm>
          <a:prstGeom prst="rect">
            <a:avLst/>
          </a:prstGeom>
          <a:ln>
            <a:solidFill>
              <a:schemeClr val="tx1"/>
            </a:solidFill>
          </a:ln>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004" y="2438401"/>
            <a:ext cx="6090597" cy="3519667"/>
          </a:xfrm>
          <a:prstGeom prst="rect">
            <a:avLst/>
          </a:prstGeom>
          <a:ln>
            <a:solidFill>
              <a:schemeClr val="tx1"/>
            </a:solidFill>
          </a:ln>
        </p:spPr>
      </p:pic>
      <p:pic>
        <p:nvPicPr>
          <p:cNvPr id="6" name="Picture 5"/>
          <p:cNvPicPr>
            <a:picLocks noChangeAspect="1"/>
          </p:cNvPicPr>
          <p:nvPr/>
        </p:nvPicPr>
        <p:blipFill>
          <a:blip r:embed="rId4"/>
          <a:stretch>
            <a:fillRect/>
          </a:stretch>
        </p:blipFill>
        <p:spPr>
          <a:xfrm>
            <a:off x="1752600" y="1600200"/>
            <a:ext cx="2895600" cy="658434"/>
          </a:xfrm>
          <a:prstGeom prst="rect">
            <a:avLst/>
          </a:prstGeom>
        </p:spPr>
      </p:pic>
      <p:sp>
        <p:nvSpPr>
          <p:cNvPr id="3" name="Rectangle 2"/>
          <p:cNvSpPr/>
          <p:nvPr/>
        </p:nvSpPr>
        <p:spPr>
          <a:xfrm>
            <a:off x="333198" y="2969437"/>
            <a:ext cx="2980958" cy="646331"/>
          </a:xfrm>
          <a:prstGeom prst="rect">
            <a:avLst/>
          </a:prstGeom>
        </p:spPr>
        <p:txBody>
          <a:bodyPr wrap="square">
            <a:spAutoFit/>
          </a:bodyPr>
          <a:lstStyle/>
          <a:p>
            <a:pPr algn="ctr"/>
            <a:r>
              <a:rPr lang="en-US">
                <a:solidFill>
                  <a:srgbClr val="565656"/>
                </a:solidFill>
                <a:latin typeface="Linotype neuzeit office regular" charset="0"/>
              </a:rPr>
              <a:t>CLIA-certified and CAP-accredited clinical laboratory</a:t>
            </a:r>
            <a:endParaRPr lang="en-US"/>
          </a:p>
        </p:txBody>
      </p:sp>
    </p:spTree>
    <p:extLst>
      <p:ext uri="{BB962C8B-B14F-4D97-AF65-F5344CB8AC3E}">
        <p14:creationId xmlns:p14="http://schemas.microsoft.com/office/powerpoint/2010/main" val="296397850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76245" y="2451355"/>
            <a:ext cx="3566039" cy="378361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grpSp>
        <p:nvGrpSpPr>
          <p:cNvPr id="51" name="Group 50"/>
          <p:cNvGrpSpPr/>
          <p:nvPr/>
        </p:nvGrpSpPr>
        <p:grpSpPr>
          <a:xfrm>
            <a:off x="779851" y="2631595"/>
            <a:ext cx="3319842" cy="2884982"/>
            <a:chOff x="778466" y="2631387"/>
            <a:chExt cx="3320707" cy="2885733"/>
          </a:xfrm>
        </p:grpSpPr>
        <p:sp>
          <p:nvSpPr>
            <p:cNvPr id="17" name="Oval 16"/>
            <p:cNvSpPr/>
            <p:nvPr/>
          </p:nvSpPr>
          <p:spPr>
            <a:xfrm>
              <a:off x="778466" y="2631387"/>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a:t>
              </a:r>
            </a:p>
          </p:txBody>
        </p:sp>
        <p:sp>
          <p:nvSpPr>
            <p:cNvPr id="18" name="Oval 17"/>
            <p:cNvSpPr/>
            <p:nvPr/>
          </p:nvSpPr>
          <p:spPr>
            <a:xfrm>
              <a:off x="1483316" y="2631387"/>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2</a:t>
              </a:r>
            </a:p>
          </p:txBody>
        </p:sp>
        <p:sp>
          <p:nvSpPr>
            <p:cNvPr id="19" name="Oval 18"/>
            <p:cNvSpPr/>
            <p:nvPr/>
          </p:nvSpPr>
          <p:spPr>
            <a:xfrm>
              <a:off x="2188166" y="2631387"/>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3</a:t>
              </a:r>
            </a:p>
          </p:txBody>
        </p:sp>
        <p:sp>
          <p:nvSpPr>
            <p:cNvPr id="20" name="Oval 19"/>
            <p:cNvSpPr/>
            <p:nvPr/>
          </p:nvSpPr>
          <p:spPr>
            <a:xfrm>
              <a:off x="2893016" y="2631387"/>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4</a:t>
              </a:r>
            </a:p>
          </p:txBody>
        </p:sp>
        <p:sp>
          <p:nvSpPr>
            <p:cNvPr id="21" name="Oval 20"/>
            <p:cNvSpPr/>
            <p:nvPr/>
          </p:nvSpPr>
          <p:spPr>
            <a:xfrm>
              <a:off x="3597866" y="2631387"/>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5</a:t>
              </a:r>
            </a:p>
          </p:txBody>
        </p:sp>
        <p:sp>
          <p:nvSpPr>
            <p:cNvPr id="23" name="Oval 22"/>
            <p:cNvSpPr/>
            <p:nvPr/>
          </p:nvSpPr>
          <p:spPr>
            <a:xfrm>
              <a:off x="778466" y="3227493"/>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6</a:t>
              </a:r>
            </a:p>
          </p:txBody>
        </p:sp>
        <p:sp>
          <p:nvSpPr>
            <p:cNvPr id="24" name="Oval 23"/>
            <p:cNvSpPr/>
            <p:nvPr/>
          </p:nvSpPr>
          <p:spPr>
            <a:xfrm>
              <a:off x="1483316" y="3227493"/>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7</a:t>
              </a:r>
            </a:p>
          </p:txBody>
        </p:sp>
        <p:sp>
          <p:nvSpPr>
            <p:cNvPr id="25" name="Oval 24"/>
            <p:cNvSpPr/>
            <p:nvPr/>
          </p:nvSpPr>
          <p:spPr>
            <a:xfrm>
              <a:off x="2188166" y="3227493"/>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8</a:t>
              </a:r>
            </a:p>
          </p:txBody>
        </p:sp>
        <p:sp>
          <p:nvSpPr>
            <p:cNvPr id="26" name="Oval 25"/>
            <p:cNvSpPr/>
            <p:nvPr/>
          </p:nvSpPr>
          <p:spPr>
            <a:xfrm>
              <a:off x="2893016" y="3227493"/>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9</a:t>
              </a:r>
            </a:p>
          </p:txBody>
        </p:sp>
        <p:sp>
          <p:nvSpPr>
            <p:cNvPr id="27" name="Oval 26"/>
            <p:cNvSpPr/>
            <p:nvPr/>
          </p:nvSpPr>
          <p:spPr>
            <a:xfrm>
              <a:off x="3597866" y="3227493"/>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10</a:t>
              </a:r>
            </a:p>
          </p:txBody>
        </p:sp>
        <p:sp>
          <p:nvSpPr>
            <p:cNvPr id="29" name="Oval 28"/>
            <p:cNvSpPr/>
            <p:nvPr/>
          </p:nvSpPr>
          <p:spPr>
            <a:xfrm>
              <a:off x="778466" y="3823599"/>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11</a:t>
              </a:r>
            </a:p>
          </p:txBody>
        </p:sp>
        <p:sp>
          <p:nvSpPr>
            <p:cNvPr id="30" name="Oval 29"/>
            <p:cNvSpPr/>
            <p:nvPr/>
          </p:nvSpPr>
          <p:spPr>
            <a:xfrm>
              <a:off x="1483316" y="3823599"/>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12</a:t>
              </a:r>
            </a:p>
          </p:txBody>
        </p:sp>
        <p:sp>
          <p:nvSpPr>
            <p:cNvPr id="31" name="Oval 30"/>
            <p:cNvSpPr/>
            <p:nvPr/>
          </p:nvSpPr>
          <p:spPr>
            <a:xfrm>
              <a:off x="2188166" y="3823599"/>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13</a:t>
              </a:r>
            </a:p>
          </p:txBody>
        </p:sp>
        <p:sp>
          <p:nvSpPr>
            <p:cNvPr id="32" name="Oval 31"/>
            <p:cNvSpPr/>
            <p:nvPr/>
          </p:nvSpPr>
          <p:spPr>
            <a:xfrm>
              <a:off x="2893016" y="3823599"/>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14</a:t>
              </a:r>
            </a:p>
          </p:txBody>
        </p:sp>
        <p:sp>
          <p:nvSpPr>
            <p:cNvPr id="33" name="Oval 32"/>
            <p:cNvSpPr/>
            <p:nvPr/>
          </p:nvSpPr>
          <p:spPr>
            <a:xfrm>
              <a:off x="3597866" y="3823599"/>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15</a:t>
              </a:r>
            </a:p>
          </p:txBody>
        </p:sp>
        <p:sp>
          <p:nvSpPr>
            <p:cNvPr id="35" name="Oval 34"/>
            <p:cNvSpPr/>
            <p:nvPr/>
          </p:nvSpPr>
          <p:spPr>
            <a:xfrm>
              <a:off x="778466" y="4419705"/>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16</a:t>
              </a:r>
            </a:p>
          </p:txBody>
        </p:sp>
        <p:sp>
          <p:nvSpPr>
            <p:cNvPr id="36" name="Oval 35"/>
            <p:cNvSpPr/>
            <p:nvPr/>
          </p:nvSpPr>
          <p:spPr>
            <a:xfrm>
              <a:off x="1483316" y="4419705"/>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17</a:t>
              </a:r>
            </a:p>
          </p:txBody>
        </p:sp>
        <p:sp>
          <p:nvSpPr>
            <p:cNvPr id="37" name="Oval 36"/>
            <p:cNvSpPr/>
            <p:nvPr/>
          </p:nvSpPr>
          <p:spPr>
            <a:xfrm>
              <a:off x="2188166" y="4419705"/>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18</a:t>
              </a:r>
            </a:p>
          </p:txBody>
        </p:sp>
        <p:sp>
          <p:nvSpPr>
            <p:cNvPr id="38" name="Oval 37"/>
            <p:cNvSpPr/>
            <p:nvPr/>
          </p:nvSpPr>
          <p:spPr>
            <a:xfrm>
              <a:off x="2893016" y="4419705"/>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19</a:t>
              </a:r>
            </a:p>
          </p:txBody>
        </p:sp>
        <p:sp>
          <p:nvSpPr>
            <p:cNvPr id="39" name="Oval 38"/>
            <p:cNvSpPr/>
            <p:nvPr/>
          </p:nvSpPr>
          <p:spPr>
            <a:xfrm>
              <a:off x="3597866" y="4419705"/>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20</a:t>
              </a:r>
            </a:p>
          </p:txBody>
        </p:sp>
        <p:sp>
          <p:nvSpPr>
            <p:cNvPr id="41" name="Oval 40"/>
            <p:cNvSpPr/>
            <p:nvPr/>
          </p:nvSpPr>
          <p:spPr>
            <a:xfrm>
              <a:off x="778466" y="5015813"/>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21</a:t>
              </a:r>
            </a:p>
          </p:txBody>
        </p:sp>
        <p:sp>
          <p:nvSpPr>
            <p:cNvPr id="42" name="Oval 41"/>
            <p:cNvSpPr/>
            <p:nvPr/>
          </p:nvSpPr>
          <p:spPr>
            <a:xfrm>
              <a:off x="1483316" y="5015813"/>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22</a:t>
              </a:r>
            </a:p>
          </p:txBody>
        </p:sp>
        <p:sp>
          <p:nvSpPr>
            <p:cNvPr id="43" name="Oval 42"/>
            <p:cNvSpPr/>
            <p:nvPr/>
          </p:nvSpPr>
          <p:spPr>
            <a:xfrm>
              <a:off x="2188166" y="5015813"/>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23</a:t>
              </a:r>
            </a:p>
          </p:txBody>
        </p:sp>
        <p:sp>
          <p:nvSpPr>
            <p:cNvPr id="44" name="Oval 43"/>
            <p:cNvSpPr/>
            <p:nvPr/>
          </p:nvSpPr>
          <p:spPr>
            <a:xfrm>
              <a:off x="2893016" y="5015813"/>
              <a:ext cx="501307" cy="5013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24</a:t>
              </a:r>
            </a:p>
          </p:txBody>
        </p:sp>
        <p:sp>
          <p:nvSpPr>
            <p:cNvPr id="45" name="Oval 44"/>
            <p:cNvSpPr/>
            <p:nvPr/>
          </p:nvSpPr>
          <p:spPr>
            <a:xfrm>
              <a:off x="3597866" y="5015813"/>
              <a:ext cx="501307" cy="501307"/>
            </a:xfrm>
            <a:prstGeom prst="ellipse">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0000"/>
                  </a:solidFill>
                </a:rPr>
                <a:t>25</a:t>
              </a:r>
            </a:p>
          </p:txBody>
        </p:sp>
      </p:grpSp>
      <p:sp>
        <p:nvSpPr>
          <p:cNvPr id="47" name="TextBox 46"/>
          <p:cNvSpPr txBox="1"/>
          <p:nvPr/>
        </p:nvSpPr>
        <p:spPr>
          <a:xfrm>
            <a:off x="1035880" y="2038215"/>
            <a:ext cx="2846769" cy="461545"/>
          </a:xfrm>
          <a:prstGeom prst="rect">
            <a:avLst/>
          </a:prstGeom>
          <a:noFill/>
        </p:spPr>
        <p:txBody>
          <a:bodyPr wrap="none" rtlCol="0">
            <a:spAutoFit/>
          </a:bodyPr>
          <a:lstStyle/>
          <a:p>
            <a:r>
              <a:rPr lang="en-US" sz="2399" dirty="0"/>
              <a:t>Tube Rack – 25 Tubes</a:t>
            </a:r>
          </a:p>
        </p:txBody>
      </p:sp>
      <p:pic>
        <p:nvPicPr>
          <p:cNvPr id="8194" name="Picture 2" descr="http://web.townsendsecurity.com/Portals/15891/images/nist_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6933" y="5669185"/>
            <a:ext cx="1885949" cy="565785"/>
          </a:xfrm>
          <a:prstGeom prst="rect">
            <a:avLst/>
          </a:prstGeom>
          <a:noFill/>
          <a:extLst>
            <a:ext uri="{909E8E84-426E-40DD-AFC4-6F175D3DCCD1}">
              <a14:hiddenFill xmlns:a14="http://schemas.microsoft.com/office/drawing/2010/main">
                <a:solidFill>
                  <a:srgbClr val="FFFFFF"/>
                </a:solidFill>
              </a14:hiddenFill>
            </a:ext>
          </a:extLst>
        </p:spPr>
      </p:pic>
      <p:sp>
        <p:nvSpPr>
          <p:cNvPr id="34" name="Shape 372"/>
          <p:cNvSpPr txBox="1">
            <a:spLocks/>
          </p:cNvSpPr>
          <p:nvPr/>
        </p:nvSpPr>
        <p:spPr>
          <a:xfrm>
            <a:off x="4419601" y="2996185"/>
            <a:ext cx="7461537" cy="3263169"/>
          </a:xfrm>
          <a:prstGeom prst="rect">
            <a:avLst/>
          </a:prstGeom>
        </p:spPr>
        <p:txBody>
          <a:bodyPr vert="horz" lIns="91401" tIns="91401" rIns="91401" bIns="91401"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42727" indent="-514196">
              <a:spcBef>
                <a:spcPts val="0"/>
              </a:spcBef>
            </a:pPr>
            <a:r>
              <a:rPr lang="en" dirty="0"/>
              <a:t>Genome Assembly</a:t>
            </a:r>
            <a:r>
              <a:rPr lang="en-US" dirty="0"/>
              <a:t> </a:t>
            </a:r>
            <a:r>
              <a:rPr lang="mr-IN" dirty="0"/>
              <a:t>–</a:t>
            </a:r>
            <a:r>
              <a:rPr lang="en-US" dirty="0"/>
              <a:t> Long Read Sequencing</a:t>
            </a:r>
          </a:p>
          <a:p>
            <a:pPr marL="742727" indent="-514196">
              <a:spcBef>
                <a:spcPts val="0"/>
              </a:spcBef>
            </a:pPr>
            <a:r>
              <a:rPr lang="en" dirty="0"/>
              <a:t>Base Level Purity</a:t>
            </a:r>
            <a:r>
              <a:rPr lang="en-US" dirty="0"/>
              <a:t> (i.e. Rare Variants)</a:t>
            </a:r>
          </a:p>
          <a:p>
            <a:pPr marL="1199790" lvl="1" indent="-514196">
              <a:spcBef>
                <a:spcPts val="0"/>
              </a:spcBef>
            </a:pPr>
            <a:r>
              <a:rPr lang="en-US" dirty="0"/>
              <a:t>Deep Illumina Sequencing</a:t>
            </a:r>
            <a:endParaRPr lang="en" dirty="0"/>
          </a:p>
          <a:p>
            <a:pPr marL="742727" indent="-514196">
              <a:spcBef>
                <a:spcPts val="0"/>
              </a:spcBef>
            </a:pPr>
            <a:r>
              <a:rPr lang="en" dirty="0"/>
              <a:t>Genomic Contaminants</a:t>
            </a:r>
            <a:endParaRPr lang="en-US" dirty="0"/>
          </a:p>
          <a:p>
            <a:pPr marL="1199790" lvl="1" indent="-514196">
              <a:spcBef>
                <a:spcPts val="0"/>
              </a:spcBef>
            </a:pPr>
            <a:r>
              <a:rPr lang="en-US" dirty="0"/>
              <a:t>Environmental/Reagent/Platform Contaminants</a:t>
            </a:r>
          </a:p>
          <a:p>
            <a:pPr marL="742727" indent="-514196">
              <a:spcBef>
                <a:spcPts val="0"/>
              </a:spcBef>
            </a:pPr>
            <a:r>
              <a:rPr lang="en-US" dirty="0"/>
              <a:t>Quantity (concentration in ng/µl)</a:t>
            </a:r>
          </a:p>
          <a:p>
            <a:pPr marL="1199790" lvl="1" indent="-514196">
              <a:spcBef>
                <a:spcPts val="0"/>
              </a:spcBef>
            </a:pPr>
            <a:r>
              <a:rPr lang="en-US" dirty="0"/>
              <a:t>Infer genomes per µl</a:t>
            </a:r>
            <a:endParaRPr lang="en" dirty="0"/>
          </a:p>
          <a:p>
            <a:pPr marL="742727" indent="-514196">
              <a:spcBef>
                <a:spcPts val="0"/>
              </a:spcBef>
            </a:pPr>
            <a:r>
              <a:rPr lang="en" dirty="0"/>
              <a:t>DNA Stability</a:t>
            </a:r>
          </a:p>
        </p:txBody>
      </p:sp>
      <p:sp>
        <p:nvSpPr>
          <p:cNvPr id="40" name="TextBox 39"/>
          <p:cNvSpPr txBox="1"/>
          <p:nvPr/>
        </p:nvSpPr>
        <p:spPr>
          <a:xfrm>
            <a:off x="2690362" y="170083"/>
            <a:ext cx="7171827" cy="1107707"/>
          </a:xfrm>
          <a:prstGeom prst="rect">
            <a:avLst/>
          </a:prstGeom>
          <a:noFill/>
        </p:spPr>
        <p:txBody>
          <a:bodyPr wrap="none" rtlCol="0">
            <a:spAutoFit/>
          </a:bodyPr>
          <a:lstStyle/>
          <a:p>
            <a:r>
              <a:rPr lang="en-US" sz="6598" dirty="0"/>
              <a:t>RM Characterization</a:t>
            </a:r>
          </a:p>
        </p:txBody>
      </p:sp>
      <p:sp>
        <p:nvSpPr>
          <p:cNvPr id="5" name="TextBox 4"/>
          <p:cNvSpPr txBox="1"/>
          <p:nvPr/>
        </p:nvSpPr>
        <p:spPr>
          <a:xfrm>
            <a:off x="4918298" y="1277790"/>
            <a:ext cx="6040879" cy="1384634"/>
          </a:xfrm>
          <a:prstGeom prst="rect">
            <a:avLst/>
          </a:prstGeom>
          <a:noFill/>
        </p:spPr>
        <p:txBody>
          <a:bodyPr wrap="square" rtlCol="0">
            <a:spAutoFit/>
          </a:bodyPr>
          <a:lstStyle/>
          <a:p>
            <a:r>
              <a:rPr lang="en-US" sz="2799" dirty="0"/>
              <a:t>Each tube will contain a single genome and will be characterized for the following metrics:</a:t>
            </a:r>
          </a:p>
        </p:txBody>
      </p:sp>
    </p:spTree>
    <p:extLst>
      <p:ext uri="{BB962C8B-B14F-4D97-AF65-F5344CB8AC3E}">
        <p14:creationId xmlns:p14="http://schemas.microsoft.com/office/powerpoint/2010/main" val="15575786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Purpose of the Mixed Microbial DNA RM</a:t>
            </a:r>
          </a:p>
        </p:txBody>
      </p:sp>
      <p:sp>
        <p:nvSpPr>
          <p:cNvPr id="5" name="Content Placeholder 4"/>
          <p:cNvSpPr>
            <a:spLocks noGrp="1"/>
          </p:cNvSpPr>
          <p:nvPr>
            <p:ph idx="1"/>
          </p:nvPr>
        </p:nvSpPr>
        <p:spPr>
          <a:xfrm>
            <a:off x="266329" y="1816768"/>
            <a:ext cx="11705091" cy="4360195"/>
          </a:xfrm>
        </p:spPr>
        <p:txBody>
          <a:bodyPr>
            <a:normAutofit/>
          </a:bodyPr>
          <a:lstStyle/>
          <a:p>
            <a:r>
              <a:rPr lang="en-US" dirty="0"/>
              <a:t>Assess the analytical </a:t>
            </a:r>
            <a:r>
              <a:rPr lang="en-US" b="1" dirty="0"/>
              <a:t>sensitivity and specificity </a:t>
            </a:r>
            <a:r>
              <a:rPr lang="en-US" dirty="0"/>
              <a:t>of NGS-based metagenomic analyses for pathogen detection</a:t>
            </a:r>
          </a:p>
          <a:p>
            <a:pPr lvl="1"/>
            <a:r>
              <a:rPr lang="en-US" dirty="0"/>
              <a:t>Process development</a:t>
            </a:r>
          </a:p>
          <a:p>
            <a:pPr lvl="1"/>
            <a:r>
              <a:rPr lang="en-US" dirty="0"/>
              <a:t>Regulatory oversight</a:t>
            </a:r>
          </a:p>
          <a:p>
            <a:endParaRPr lang="en-US" dirty="0"/>
          </a:p>
          <a:p>
            <a:r>
              <a:rPr lang="en-US" dirty="0"/>
              <a:t>Enable reproducibility through </a:t>
            </a:r>
            <a:r>
              <a:rPr lang="en-US" b="1" dirty="0"/>
              <a:t>reference materials</a:t>
            </a:r>
          </a:p>
          <a:p>
            <a:pPr lvl="1"/>
            <a:r>
              <a:rPr lang="en-US" dirty="0"/>
              <a:t>Stable composition and concentration</a:t>
            </a:r>
          </a:p>
          <a:p>
            <a:pPr lvl="1"/>
            <a:r>
              <a:rPr lang="en-US" dirty="0"/>
              <a:t>Including </a:t>
            </a:r>
            <a:r>
              <a:rPr lang="en-US" b="1" dirty="0"/>
              <a:t>access to characterization data</a:t>
            </a:r>
          </a:p>
        </p:txBody>
      </p:sp>
    </p:spTree>
    <p:extLst>
      <p:ext uri="{BB962C8B-B14F-4D97-AF65-F5344CB8AC3E}">
        <p14:creationId xmlns:p14="http://schemas.microsoft.com/office/powerpoint/2010/main" val="72853086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474"/>
          <p:cNvSpPr txBox="1">
            <a:spLocks noGrp="1"/>
          </p:cNvSpPr>
          <p:nvPr>
            <p:ph type="title"/>
          </p:nvPr>
        </p:nvSpPr>
        <p:spPr>
          <a:xfrm>
            <a:off x="1949321" y="265072"/>
            <a:ext cx="8250853" cy="1143000"/>
          </a:xfrm>
          <a:prstGeom prst="rect">
            <a:avLst/>
          </a:prstGeom>
          <a:noFill/>
          <a:ln>
            <a:noFill/>
          </a:ln>
        </p:spPr>
        <p:txBody>
          <a:bodyPr vert="horz" lIns="91425" tIns="45700" rIns="91425" bIns="45700" rtlCol="0" anchor="ctr" anchorCtr="0">
            <a:noAutofit/>
          </a:bodyPr>
          <a:lstStyle/>
          <a:p>
            <a:pPr algn="ctr">
              <a:spcBef>
                <a:spcPts val="0"/>
              </a:spcBef>
              <a:buClr>
                <a:schemeClr val="dk1"/>
              </a:buClr>
              <a:buSzPct val="25000"/>
            </a:pPr>
            <a:r>
              <a:rPr lang="en-US" sz="3200" dirty="0">
                <a:solidFill>
                  <a:schemeClr val="dk1"/>
                </a:solidFill>
                <a:latin typeface="Calibri"/>
                <a:ea typeface="Calibri"/>
                <a:cs typeface="Calibri"/>
                <a:sym typeface="Calibri"/>
              </a:rPr>
              <a:t>Organism-level Purity Analysis of “Pure” Salmonella Genomic DNA</a:t>
            </a:r>
          </a:p>
        </p:txBody>
      </p:sp>
      <p:sp>
        <p:nvSpPr>
          <p:cNvPr id="5" name="TextBox 4"/>
          <p:cNvSpPr txBox="1"/>
          <p:nvPr/>
        </p:nvSpPr>
        <p:spPr>
          <a:xfrm>
            <a:off x="9982201" y="1755751"/>
            <a:ext cx="2208213" cy="400110"/>
          </a:xfrm>
          <a:prstGeom prst="rect">
            <a:avLst/>
          </a:prstGeom>
          <a:noFill/>
        </p:spPr>
        <p:txBody>
          <a:bodyPr wrap="square" rtlCol="0">
            <a:spAutoFit/>
          </a:bodyPr>
          <a:lstStyle/>
          <a:p>
            <a:r>
              <a:rPr lang="en-US" sz="2000" b="1" dirty="0"/>
              <a:t>Credit:  Nate Olson</a:t>
            </a:r>
          </a:p>
        </p:txBody>
      </p:sp>
      <p:pic>
        <p:nvPicPr>
          <p:cNvPr id="6" name="Picture 5" descr="Screen Shot 2015-10-27 at 12.18.52 PM.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64305" y="2278374"/>
            <a:ext cx="5493833" cy="3829643"/>
          </a:xfrm>
          <a:prstGeom prst="rect">
            <a:avLst/>
          </a:prstGeom>
        </p:spPr>
      </p:pic>
      <p:pic>
        <p:nvPicPr>
          <p:cNvPr id="7" name="Picture 6" descr="Screen Shot 2015-10-27 at 12.20.40 PM.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1" y="2254928"/>
            <a:ext cx="5688025" cy="3862917"/>
          </a:xfrm>
          <a:prstGeom prst="rect">
            <a:avLst/>
          </a:prstGeom>
        </p:spPr>
      </p:pic>
      <p:pic>
        <p:nvPicPr>
          <p:cNvPr id="8" name="Picture 7"/>
          <p:cNvPicPr>
            <a:picLocks noChangeAspect="1"/>
          </p:cNvPicPr>
          <p:nvPr/>
        </p:nvPicPr>
        <p:blipFill rotWithShape="1">
          <a:blip r:embed="rId4"/>
          <a:srcRect t="6176" b="62852"/>
          <a:stretch/>
        </p:blipFill>
        <p:spPr>
          <a:xfrm>
            <a:off x="2821007" y="1504136"/>
            <a:ext cx="6507480" cy="533400"/>
          </a:xfrm>
          <a:prstGeom prst="rect">
            <a:avLst/>
          </a:prstGeom>
          <a:ln>
            <a:solidFill>
              <a:schemeClr val="tx1"/>
            </a:solidFill>
          </a:ln>
        </p:spPr>
      </p:pic>
      <p:sp>
        <p:nvSpPr>
          <p:cNvPr id="9" name="TextBox 8"/>
          <p:cNvSpPr txBox="1"/>
          <p:nvPr/>
        </p:nvSpPr>
        <p:spPr>
          <a:xfrm>
            <a:off x="2495049" y="6088669"/>
            <a:ext cx="3238835" cy="400110"/>
          </a:xfrm>
          <a:prstGeom prst="rect">
            <a:avLst/>
          </a:prstGeom>
          <a:noFill/>
        </p:spPr>
        <p:txBody>
          <a:bodyPr wrap="none" rtlCol="0">
            <a:spAutoFit/>
          </a:bodyPr>
          <a:lstStyle/>
          <a:p>
            <a:r>
              <a:rPr lang="en-US" sz="2000" dirty="0"/>
              <a:t>Analysis done via </a:t>
            </a:r>
            <a:r>
              <a:rPr lang="en-US" sz="2000" dirty="0" err="1"/>
              <a:t>Pathoscope</a:t>
            </a:r>
            <a:endParaRPr lang="en-US" sz="2000" dirty="0"/>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89751" y="609601"/>
            <a:ext cx="1068387" cy="1068387"/>
          </a:xfrm>
          <a:prstGeom prst="rect">
            <a:avLst/>
          </a:prstGeom>
        </p:spPr>
      </p:pic>
    </p:spTree>
    <p:extLst>
      <p:ext uri="{BB962C8B-B14F-4D97-AF65-F5344CB8AC3E}">
        <p14:creationId xmlns:p14="http://schemas.microsoft.com/office/powerpoint/2010/main" val="133796867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hape 495" descr="mapped_reads.png">
            <a:extLst>
              <a:ext uri="{FF2B5EF4-FFF2-40B4-BE49-F238E27FC236}">
                <a16:creationId xmlns:a16="http://schemas.microsoft.com/office/drawing/2014/main" id="{C58C7B11-0502-42F6-997F-AD46C1A8C95D}"/>
              </a:ext>
            </a:extLst>
          </p:cNvPr>
          <p:cNvPicPr preferRelativeResize="0"/>
          <p:nvPr/>
        </p:nvPicPr>
        <p:blipFill rotWithShape="1">
          <a:blip r:embed="rId2">
            <a:alphaModFix/>
          </a:blip>
          <a:srcRect b="27588"/>
          <a:stretch/>
        </p:blipFill>
        <p:spPr>
          <a:xfrm>
            <a:off x="5410200" y="777281"/>
            <a:ext cx="6656570" cy="2386102"/>
          </a:xfrm>
          <a:prstGeom prst="rect">
            <a:avLst/>
          </a:prstGeom>
          <a:noFill/>
          <a:ln>
            <a:noFill/>
          </a:ln>
        </p:spPr>
      </p:pic>
      <p:pic>
        <p:nvPicPr>
          <p:cNvPr id="4" name="Shape 497" descr="reads.png">
            <a:extLst>
              <a:ext uri="{FF2B5EF4-FFF2-40B4-BE49-F238E27FC236}">
                <a16:creationId xmlns:a16="http://schemas.microsoft.com/office/drawing/2014/main" id="{3424A775-B6A5-4C23-BDDC-F7BE66871B75}"/>
              </a:ext>
            </a:extLst>
          </p:cNvPr>
          <p:cNvPicPr preferRelativeResize="0"/>
          <p:nvPr/>
        </p:nvPicPr>
        <p:blipFill rotWithShape="1">
          <a:blip r:embed="rId3">
            <a:alphaModFix/>
          </a:blip>
          <a:srcRect b="32102"/>
          <a:stretch/>
        </p:blipFill>
        <p:spPr>
          <a:xfrm>
            <a:off x="1589" y="1881750"/>
            <a:ext cx="4244403" cy="3946250"/>
          </a:xfrm>
          <a:prstGeom prst="rect">
            <a:avLst/>
          </a:prstGeom>
          <a:noFill/>
          <a:ln>
            <a:noFill/>
          </a:ln>
        </p:spPr>
      </p:pic>
      <p:pic>
        <p:nvPicPr>
          <p:cNvPr id="5" name="Shape 498" descr="mapped_reads_zoom.png">
            <a:extLst>
              <a:ext uri="{FF2B5EF4-FFF2-40B4-BE49-F238E27FC236}">
                <a16:creationId xmlns:a16="http://schemas.microsoft.com/office/drawing/2014/main" id="{723F48D6-2359-4055-9B98-60A1FCDA25A4}"/>
              </a:ext>
            </a:extLst>
          </p:cNvPr>
          <p:cNvPicPr preferRelativeResize="0"/>
          <p:nvPr/>
        </p:nvPicPr>
        <p:blipFill rotWithShape="1">
          <a:blip r:embed="rId4">
            <a:alphaModFix/>
          </a:blip>
          <a:srcRect b="26139"/>
          <a:stretch/>
        </p:blipFill>
        <p:spPr>
          <a:xfrm>
            <a:off x="4953001" y="3246359"/>
            <a:ext cx="6346811" cy="3134665"/>
          </a:xfrm>
          <a:prstGeom prst="rect">
            <a:avLst/>
          </a:prstGeom>
          <a:noFill/>
          <a:ln>
            <a:noFill/>
          </a:ln>
        </p:spPr>
      </p:pic>
      <p:sp>
        <p:nvSpPr>
          <p:cNvPr id="6" name="Shape 499">
            <a:extLst>
              <a:ext uri="{FF2B5EF4-FFF2-40B4-BE49-F238E27FC236}">
                <a16:creationId xmlns:a16="http://schemas.microsoft.com/office/drawing/2014/main" id="{CC1769ED-958C-47DE-A84C-1D9474014E53}"/>
              </a:ext>
            </a:extLst>
          </p:cNvPr>
          <p:cNvSpPr txBox="1"/>
          <p:nvPr/>
        </p:nvSpPr>
        <p:spPr>
          <a:xfrm>
            <a:off x="399833" y="1298997"/>
            <a:ext cx="2495767" cy="347492"/>
          </a:xfrm>
          <a:prstGeom prst="rect">
            <a:avLst/>
          </a:prstGeom>
          <a:noFill/>
          <a:ln>
            <a:noFill/>
          </a:ln>
        </p:spPr>
        <p:txBody>
          <a:bodyPr wrap="square" lIns="91425" tIns="91425" rIns="91425" bIns="91425" anchor="t" anchorCtr="0">
            <a:noAutofit/>
          </a:bodyPr>
          <a:lstStyle/>
          <a:p>
            <a:r>
              <a:rPr lang="en" dirty="0"/>
              <a:t>Sequencing Reads</a:t>
            </a:r>
          </a:p>
        </p:txBody>
      </p:sp>
      <p:cxnSp>
        <p:nvCxnSpPr>
          <p:cNvPr id="7" name="Shape 500">
            <a:extLst>
              <a:ext uri="{FF2B5EF4-FFF2-40B4-BE49-F238E27FC236}">
                <a16:creationId xmlns:a16="http://schemas.microsoft.com/office/drawing/2014/main" id="{1FDD326F-DB80-40EA-A305-0D2F41FE2166}"/>
              </a:ext>
            </a:extLst>
          </p:cNvPr>
          <p:cNvCxnSpPr/>
          <p:nvPr/>
        </p:nvCxnSpPr>
        <p:spPr>
          <a:xfrm rot="10800000" flipH="1">
            <a:off x="4264395" y="2364860"/>
            <a:ext cx="1127400" cy="4800"/>
          </a:xfrm>
          <a:prstGeom prst="straightConnector1">
            <a:avLst/>
          </a:prstGeom>
          <a:noFill/>
          <a:ln w="19050" cap="flat" cmpd="sng">
            <a:solidFill>
              <a:schemeClr val="dk2"/>
            </a:solidFill>
            <a:prstDash val="solid"/>
            <a:round/>
            <a:headEnd type="none" w="lg" len="lg"/>
            <a:tailEnd type="triangle" w="lg" len="lg"/>
          </a:ln>
        </p:spPr>
      </p:cxnSp>
      <p:sp>
        <p:nvSpPr>
          <p:cNvPr id="8" name="Shape 501">
            <a:extLst>
              <a:ext uri="{FF2B5EF4-FFF2-40B4-BE49-F238E27FC236}">
                <a16:creationId xmlns:a16="http://schemas.microsoft.com/office/drawing/2014/main" id="{BF98CB72-0313-4E3D-9182-61C4694FBD05}"/>
              </a:ext>
            </a:extLst>
          </p:cNvPr>
          <p:cNvSpPr txBox="1"/>
          <p:nvPr/>
        </p:nvSpPr>
        <p:spPr>
          <a:xfrm rot="1276">
            <a:off x="4316702" y="1688599"/>
            <a:ext cx="1616400" cy="440700"/>
          </a:xfrm>
          <a:prstGeom prst="rect">
            <a:avLst/>
          </a:prstGeom>
          <a:noFill/>
          <a:ln>
            <a:noFill/>
          </a:ln>
        </p:spPr>
        <p:txBody>
          <a:bodyPr wrap="square" lIns="91425" tIns="91425" rIns="91425" bIns="91425" anchor="t" anchorCtr="0">
            <a:noAutofit/>
          </a:bodyPr>
          <a:lstStyle/>
          <a:p>
            <a:r>
              <a:rPr lang="en" dirty="0"/>
              <a:t>Align to </a:t>
            </a:r>
          </a:p>
          <a:p>
            <a:r>
              <a:rPr lang="en" dirty="0"/>
              <a:t>Reference</a:t>
            </a:r>
          </a:p>
        </p:txBody>
      </p:sp>
      <p:cxnSp>
        <p:nvCxnSpPr>
          <p:cNvPr id="9" name="Shape 502">
            <a:extLst>
              <a:ext uri="{FF2B5EF4-FFF2-40B4-BE49-F238E27FC236}">
                <a16:creationId xmlns:a16="http://schemas.microsoft.com/office/drawing/2014/main" id="{34D51E98-1ABA-433B-86F3-A7B7EAFF0E8A}"/>
              </a:ext>
            </a:extLst>
          </p:cNvPr>
          <p:cNvCxnSpPr>
            <a:cxnSpLocks/>
            <a:stCxn id="2" idx="2"/>
            <a:endCxn id="5" idx="0"/>
          </p:cNvCxnSpPr>
          <p:nvPr/>
        </p:nvCxnSpPr>
        <p:spPr>
          <a:xfrm flipH="1">
            <a:off x="8126407" y="3163384"/>
            <a:ext cx="612079" cy="82975"/>
          </a:xfrm>
          <a:prstGeom prst="straightConnector1">
            <a:avLst/>
          </a:prstGeom>
          <a:noFill/>
          <a:ln w="19050" cap="flat" cmpd="sng">
            <a:solidFill>
              <a:schemeClr val="dk2"/>
            </a:solidFill>
            <a:prstDash val="solid"/>
            <a:round/>
            <a:headEnd type="none" w="lg" len="lg"/>
            <a:tailEnd type="triangle" w="lg" len="lg"/>
          </a:ln>
        </p:spPr>
      </p:cxnSp>
      <p:sp>
        <p:nvSpPr>
          <p:cNvPr id="10" name="Shape 503">
            <a:extLst>
              <a:ext uri="{FF2B5EF4-FFF2-40B4-BE49-F238E27FC236}">
                <a16:creationId xmlns:a16="http://schemas.microsoft.com/office/drawing/2014/main" id="{545714A1-4454-4A0A-8F4C-E24358A42DB2}"/>
              </a:ext>
            </a:extLst>
          </p:cNvPr>
          <p:cNvSpPr txBox="1"/>
          <p:nvPr/>
        </p:nvSpPr>
        <p:spPr>
          <a:xfrm>
            <a:off x="2781063" y="0"/>
            <a:ext cx="7543800" cy="664576"/>
          </a:xfrm>
          <a:prstGeom prst="rect">
            <a:avLst/>
          </a:prstGeom>
          <a:noFill/>
          <a:ln>
            <a:noFill/>
          </a:ln>
        </p:spPr>
        <p:txBody>
          <a:bodyPr wrap="square" lIns="91425" tIns="91425" rIns="91425" bIns="91425" anchor="t" anchorCtr="0">
            <a:noAutofit/>
          </a:bodyPr>
          <a:lstStyle/>
          <a:p>
            <a:r>
              <a:rPr lang="en" sz="4400" dirty="0"/>
              <a:t>Calculate </a:t>
            </a:r>
            <a:r>
              <a:rPr lang="en-US" sz="4400" dirty="0"/>
              <a:t>Base-Level </a:t>
            </a:r>
            <a:r>
              <a:rPr lang="en" sz="4400" dirty="0"/>
              <a:t>Purity</a:t>
            </a:r>
          </a:p>
        </p:txBody>
      </p:sp>
    </p:spTree>
    <p:extLst>
      <p:ext uri="{BB962C8B-B14F-4D97-AF65-F5344CB8AC3E}">
        <p14:creationId xmlns:p14="http://schemas.microsoft.com/office/powerpoint/2010/main" val="425595225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508">
            <a:extLst>
              <a:ext uri="{FF2B5EF4-FFF2-40B4-BE49-F238E27FC236}">
                <a16:creationId xmlns:a16="http://schemas.microsoft.com/office/drawing/2014/main" id="{6C4F01A0-B1F0-4343-B3B4-D54944603C73}"/>
              </a:ext>
            </a:extLst>
          </p:cNvPr>
          <p:cNvSpPr txBox="1">
            <a:spLocks noGrp="1"/>
          </p:cNvSpPr>
          <p:nvPr>
            <p:ph type="title"/>
          </p:nvPr>
        </p:nvSpPr>
        <p:spPr>
          <a:xfrm>
            <a:off x="380413" y="304800"/>
            <a:ext cx="10895012" cy="857400"/>
          </a:xfrm>
          <a:prstGeom prst="rect">
            <a:avLst/>
          </a:prstGeom>
        </p:spPr>
        <p:txBody>
          <a:bodyPr vert="horz" wrap="square" lIns="91425" tIns="91425" rIns="91425" bIns="91425" rtlCol="0" anchor="b" anchorCtr="0">
            <a:noAutofit/>
          </a:bodyPr>
          <a:lstStyle/>
          <a:p>
            <a:pPr algn="ctr">
              <a:spcBef>
                <a:spcPts val="0"/>
              </a:spcBef>
            </a:pPr>
            <a:r>
              <a:rPr lang="en" dirty="0"/>
              <a:t>Base Level Purity: Results MG001</a:t>
            </a:r>
          </a:p>
        </p:txBody>
      </p:sp>
      <p:pic>
        <p:nvPicPr>
          <p:cNvPr id="3" name="Shape 509" descr="base_purity_scatter.png">
            <a:extLst>
              <a:ext uri="{FF2B5EF4-FFF2-40B4-BE49-F238E27FC236}">
                <a16:creationId xmlns:a16="http://schemas.microsoft.com/office/drawing/2014/main" id="{A1A5F4CC-40C4-4E87-9156-5C861CD72361}"/>
              </a:ext>
            </a:extLst>
          </p:cNvPr>
          <p:cNvPicPr preferRelativeResize="0"/>
          <p:nvPr/>
        </p:nvPicPr>
        <p:blipFill>
          <a:blip r:embed="rId2">
            <a:alphaModFix/>
          </a:blip>
          <a:stretch>
            <a:fillRect/>
          </a:stretch>
        </p:blipFill>
        <p:spPr>
          <a:xfrm>
            <a:off x="4911137" y="1162200"/>
            <a:ext cx="6362700" cy="5100200"/>
          </a:xfrm>
          <a:prstGeom prst="rect">
            <a:avLst/>
          </a:prstGeom>
          <a:noFill/>
          <a:ln>
            <a:noFill/>
          </a:ln>
        </p:spPr>
      </p:pic>
      <p:sp>
        <p:nvSpPr>
          <p:cNvPr id="4" name="Shape 510">
            <a:extLst>
              <a:ext uri="{FF2B5EF4-FFF2-40B4-BE49-F238E27FC236}">
                <a16:creationId xmlns:a16="http://schemas.microsoft.com/office/drawing/2014/main" id="{09BE26C5-7C5E-4C46-AD4A-A432197B8502}"/>
              </a:ext>
            </a:extLst>
          </p:cNvPr>
          <p:cNvSpPr txBox="1"/>
          <p:nvPr/>
        </p:nvSpPr>
        <p:spPr>
          <a:xfrm>
            <a:off x="-114887" y="2057401"/>
            <a:ext cx="4724988" cy="2874925"/>
          </a:xfrm>
          <a:prstGeom prst="rect">
            <a:avLst/>
          </a:prstGeom>
          <a:noFill/>
          <a:ln>
            <a:noFill/>
          </a:ln>
        </p:spPr>
        <p:txBody>
          <a:bodyPr wrap="square" lIns="91425" tIns="91425" rIns="91425" bIns="91425" anchor="t" anchorCtr="0">
            <a:noAutofit/>
          </a:bodyPr>
          <a:lstStyle/>
          <a:p>
            <a:pPr marL="742950" indent="-514350">
              <a:buFont typeface="Arial" panose="020B0604020202020204" pitchFamily="34" charset="0"/>
              <a:buChar char="•"/>
            </a:pPr>
            <a:r>
              <a:rPr lang="en" sz="3200" dirty="0"/>
              <a:t>19 out of 4.8 Mb have purity values less than 0.98 for both platforms</a:t>
            </a:r>
          </a:p>
          <a:p>
            <a:pPr marL="742950" indent="-514350">
              <a:buFont typeface="Arial" panose="020B0604020202020204" pitchFamily="34" charset="0"/>
              <a:buChar char="•"/>
            </a:pPr>
            <a:endParaRPr lang="en" sz="3200" dirty="0"/>
          </a:p>
          <a:p>
            <a:pPr marL="742950" indent="-514350">
              <a:buFont typeface="Arial" panose="020B0604020202020204" pitchFamily="34" charset="0"/>
              <a:buChar char="•"/>
            </a:pPr>
            <a:r>
              <a:rPr lang="en" sz="3200" dirty="0"/>
              <a:t>5 positions with purity less than 0.95</a:t>
            </a:r>
          </a:p>
          <a:p>
            <a:pPr marL="514350" indent="-514350">
              <a:buFont typeface="Arial" panose="020B0604020202020204" pitchFamily="34" charset="0"/>
              <a:buChar char="•"/>
            </a:pPr>
            <a:endParaRPr sz="3200" dirty="0"/>
          </a:p>
        </p:txBody>
      </p:sp>
    </p:spTree>
    <p:extLst>
      <p:ext uri="{BB962C8B-B14F-4D97-AF65-F5344CB8AC3E}">
        <p14:creationId xmlns:p14="http://schemas.microsoft.com/office/powerpoint/2010/main" val="129073493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523">
            <a:extLst>
              <a:ext uri="{FF2B5EF4-FFF2-40B4-BE49-F238E27FC236}">
                <a16:creationId xmlns:a16="http://schemas.microsoft.com/office/drawing/2014/main" id="{40849262-DE82-43C9-A1C5-5D7AD1EF0F1A}"/>
              </a:ext>
            </a:extLst>
          </p:cNvPr>
          <p:cNvSpPr txBox="1">
            <a:spLocks noGrp="1"/>
          </p:cNvSpPr>
          <p:nvPr>
            <p:ph type="title"/>
          </p:nvPr>
        </p:nvSpPr>
        <p:spPr>
          <a:xfrm>
            <a:off x="1588" y="290800"/>
            <a:ext cx="11580812" cy="857400"/>
          </a:xfrm>
          <a:prstGeom prst="rect">
            <a:avLst/>
          </a:prstGeom>
        </p:spPr>
        <p:txBody>
          <a:bodyPr vert="horz" wrap="square" lIns="91425" tIns="91425" rIns="91425" bIns="91425" rtlCol="0" anchor="b" anchorCtr="0">
            <a:noAutofit/>
          </a:bodyPr>
          <a:lstStyle/>
          <a:p>
            <a:pPr algn="ctr">
              <a:spcBef>
                <a:spcPts val="0"/>
              </a:spcBef>
            </a:pPr>
            <a:r>
              <a:rPr lang="en" sz="4000" dirty="0"/>
              <a:t>Base Level Purity: Results MG001</a:t>
            </a:r>
          </a:p>
        </p:txBody>
      </p:sp>
      <p:pic>
        <p:nvPicPr>
          <p:cNvPr id="3" name="Shape 524" descr="base_purity.png">
            <a:extLst>
              <a:ext uri="{FF2B5EF4-FFF2-40B4-BE49-F238E27FC236}">
                <a16:creationId xmlns:a16="http://schemas.microsoft.com/office/drawing/2014/main" id="{F5A0B339-AC22-437E-8CD8-02BFF48CC5D8}"/>
              </a:ext>
            </a:extLst>
          </p:cNvPr>
          <p:cNvPicPr preferRelativeResize="0"/>
          <p:nvPr/>
        </p:nvPicPr>
        <p:blipFill>
          <a:blip r:embed="rId2">
            <a:alphaModFix/>
          </a:blip>
          <a:stretch>
            <a:fillRect/>
          </a:stretch>
        </p:blipFill>
        <p:spPr>
          <a:xfrm>
            <a:off x="990600" y="1148200"/>
            <a:ext cx="9372600" cy="5029200"/>
          </a:xfrm>
          <a:prstGeom prst="rect">
            <a:avLst/>
          </a:prstGeom>
          <a:noFill/>
          <a:ln>
            <a:noFill/>
          </a:ln>
        </p:spPr>
      </p:pic>
    </p:spTree>
    <p:extLst>
      <p:ext uri="{BB962C8B-B14F-4D97-AF65-F5344CB8AC3E}">
        <p14:creationId xmlns:p14="http://schemas.microsoft.com/office/powerpoint/2010/main" val="310128012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D6F045-00D4-4F80-9929-6383E4475EDB}"/>
              </a:ext>
            </a:extLst>
          </p:cNvPr>
          <p:cNvSpPr>
            <a:spLocks noGrp="1"/>
          </p:cNvSpPr>
          <p:nvPr>
            <p:ph idx="1"/>
          </p:nvPr>
        </p:nvSpPr>
        <p:spPr>
          <a:xfrm>
            <a:off x="533401" y="1295401"/>
            <a:ext cx="10969943" cy="4525963"/>
          </a:xfrm>
        </p:spPr>
        <p:txBody>
          <a:bodyPr>
            <a:normAutofit/>
          </a:bodyPr>
          <a:lstStyle/>
          <a:p>
            <a:pPr marL="0" indent="0" algn="ctr">
              <a:buNone/>
            </a:pPr>
            <a:r>
              <a:rPr lang="en-US" sz="8800" dirty="0"/>
              <a:t>“There’s no such thing as a pure culture”</a:t>
            </a:r>
          </a:p>
          <a:p>
            <a:pPr algn="ctr"/>
            <a:endParaRPr lang="en-US" sz="8800" dirty="0"/>
          </a:p>
          <a:p>
            <a:pPr algn="r"/>
            <a:r>
              <a:rPr lang="en-US" sz="3000" i="1" dirty="0"/>
              <a:t>Someone, Sometime</a:t>
            </a:r>
          </a:p>
        </p:txBody>
      </p:sp>
    </p:spTree>
    <p:extLst>
      <p:ext uri="{BB962C8B-B14F-4D97-AF65-F5344CB8AC3E}">
        <p14:creationId xmlns:p14="http://schemas.microsoft.com/office/powerpoint/2010/main" val="135170262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Metagenomics of Mixed Microbial DNA</a:t>
            </a:r>
          </a:p>
        </p:txBody>
      </p:sp>
      <p:sp>
        <p:nvSpPr>
          <p:cNvPr id="4" name="Content Placeholder 3"/>
          <p:cNvSpPr>
            <a:spLocks noGrp="1"/>
          </p:cNvSpPr>
          <p:nvPr>
            <p:ph sz="half" idx="2"/>
          </p:nvPr>
        </p:nvSpPr>
        <p:spPr>
          <a:xfrm>
            <a:off x="248066" y="1524411"/>
            <a:ext cx="5181600" cy="4351338"/>
          </a:xfrm>
        </p:spPr>
        <p:txBody>
          <a:bodyPr>
            <a:normAutofit/>
          </a:bodyPr>
          <a:lstStyle/>
          <a:p>
            <a:r>
              <a:rPr lang="en-US" sz="2400" dirty="0"/>
              <a:t>Correlate </a:t>
            </a:r>
            <a:r>
              <a:rPr lang="en-US" sz="2400" dirty="0" err="1"/>
              <a:t>input:output</a:t>
            </a:r>
            <a:endParaRPr lang="en-US" sz="2400" dirty="0"/>
          </a:p>
          <a:p>
            <a:r>
              <a:rPr lang="en-US" sz="2400" dirty="0"/>
              <a:t>Example: equal mass mixture</a:t>
            </a:r>
          </a:p>
          <a:p>
            <a:pPr lvl="1"/>
            <a:r>
              <a:rPr lang="en-US" sz="2000" i="1" dirty="0"/>
              <a:t>S. </a:t>
            </a:r>
            <a:r>
              <a:rPr lang="en-US" sz="2000" i="1" dirty="0" err="1"/>
              <a:t>enterica</a:t>
            </a:r>
            <a:r>
              <a:rPr lang="en-US" sz="2000" i="1" dirty="0"/>
              <a:t> </a:t>
            </a:r>
            <a:r>
              <a:rPr lang="en-US" sz="2000" dirty="0" err="1"/>
              <a:t>enterica</a:t>
            </a:r>
            <a:endParaRPr lang="en-US" sz="2000" dirty="0"/>
          </a:p>
          <a:p>
            <a:pPr lvl="1"/>
            <a:r>
              <a:rPr lang="en-US" sz="2000" i="1" dirty="0"/>
              <a:t>S. </a:t>
            </a:r>
            <a:r>
              <a:rPr lang="en-US" sz="2000" i="1" dirty="0" err="1"/>
              <a:t>enterica</a:t>
            </a:r>
            <a:r>
              <a:rPr lang="en-US" sz="2000" i="1" dirty="0"/>
              <a:t> </a:t>
            </a:r>
            <a:r>
              <a:rPr lang="en-US" sz="2000" dirty="0" err="1"/>
              <a:t>arizonae</a:t>
            </a:r>
            <a:endParaRPr lang="en-US" sz="2000" dirty="0"/>
          </a:p>
          <a:p>
            <a:pPr lvl="1"/>
            <a:r>
              <a:rPr lang="en-US" sz="2000" i="1" dirty="0"/>
              <a:t>S. aureus</a:t>
            </a:r>
          </a:p>
          <a:p>
            <a:pPr lvl="1"/>
            <a:r>
              <a:rPr lang="en-US" sz="2000" i="1" dirty="0"/>
              <a:t>P. aeruginosa</a:t>
            </a:r>
          </a:p>
          <a:p>
            <a:r>
              <a:rPr lang="en-US" sz="2400" dirty="0"/>
              <a:t>Results</a:t>
            </a:r>
          </a:p>
          <a:p>
            <a:pPr lvl="1"/>
            <a:r>
              <a:rPr lang="en-US" sz="2000" dirty="0"/>
              <a:t>Biasing (sample prep.)</a:t>
            </a:r>
          </a:p>
          <a:p>
            <a:pPr lvl="1"/>
            <a:r>
              <a:rPr lang="en-US" sz="2000" dirty="0"/>
              <a:t>Misclassifications</a:t>
            </a:r>
          </a:p>
          <a:p>
            <a:r>
              <a:rPr lang="en-US" sz="2400" dirty="0"/>
              <a:t>Need </a:t>
            </a:r>
            <a:r>
              <a:rPr lang="en-US" sz="2400" i="1" dirty="0"/>
              <a:t>in silico </a:t>
            </a:r>
            <a:r>
              <a:rPr lang="en-US" sz="2400" dirty="0"/>
              <a:t>data comparison</a:t>
            </a:r>
          </a:p>
        </p:txBody>
      </p:sp>
      <p:pic>
        <p:nvPicPr>
          <p:cNvPr id="6" name="Picture 5"/>
          <p:cNvPicPr>
            <a:picLocks noChangeAspect="1"/>
          </p:cNvPicPr>
          <p:nvPr/>
        </p:nvPicPr>
        <p:blipFill>
          <a:blip r:embed="rId2"/>
          <a:stretch>
            <a:fillRect/>
          </a:stretch>
        </p:blipFill>
        <p:spPr>
          <a:xfrm>
            <a:off x="5429666" y="1761463"/>
            <a:ext cx="6666667" cy="4114286"/>
          </a:xfrm>
          <a:prstGeom prst="rect">
            <a:avLst/>
          </a:prstGeom>
        </p:spPr>
      </p:pic>
    </p:spTree>
    <p:extLst>
      <p:ext uri="{BB962C8B-B14F-4D97-AF65-F5344CB8AC3E}">
        <p14:creationId xmlns:p14="http://schemas.microsoft.com/office/powerpoint/2010/main" val="75846652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Dilutions for LOD Testing</a:t>
            </a:r>
          </a:p>
        </p:txBody>
      </p:sp>
      <p:sp>
        <p:nvSpPr>
          <p:cNvPr id="3" name="Content Placeholder 2"/>
          <p:cNvSpPr>
            <a:spLocks noGrp="1"/>
          </p:cNvSpPr>
          <p:nvPr>
            <p:ph sz="half" idx="1"/>
          </p:nvPr>
        </p:nvSpPr>
        <p:spPr/>
        <p:txBody>
          <a:bodyPr>
            <a:normAutofit/>
          </a:bodyPr>
          <a:lstStyle/>
          <a:p>
            <a:r>
              <a:rPr lang="en-US" sz="2400" dirty="0"/>
              <a:t>Log10 Dilutions</a:t>
            </a:r>
          </a:p>
          <a:p>
            <a:pPr lvl="1"/>
            <a:r>
              <a:rPr lang="en-US" sz="2000" i="1" dirty="0"/>
              <a:t>K. pneumonia </a:t>
            </a:r>
            <a:r>
              <a:rPr lang="en-US" sz="2000" dirty="0"/>
              <a:t>(90%)</a:t>
            </a:r>
          </a:p>
          <a:p>
            <a:pPr lvl="1"/>
            <a:r>
              <a:rPr lang="en-US" sz="2000" i="1" dirty="0"/>
              <a:t>S. </a:t>
            </a:r>
            <a:r>
              <a:rPr lang="en-US" sz="2000" i="1" dirty="0" err="1"/>
              <a:t>enterica</a:t>
            </a:r>
            <a:r>
              <a:rPr lang="en-US" sz="2000" i="1" dirty="0"/>
              <a:t> </a:t>
            </a:r>
            <a:r>
              <a:rPr lang="en-US" sz="2000" dirty="0" err="1"/>
              <a:t>enterica</a:t>
            </a:r>
            <a:r>
              <a:rPr lang="en-US" sz="2000" dirty="0"/>
              <a:t> (9%)</a:t>
            </a:r>
          </a:p>
          <a:p>
            <a:pPr lvl="1"/>
            <a:r>
              <a:rPr lang="en-US" sz="2000" i="1" dirty="0"/>
              <a:t>S. </a:t>
            </a:r>
            <a:r>
              <a:rPr lang="en-US" sz="2000" i="1" dirty="0" err="1"/>
              <a:t>enterica</a:t>
            </a:r>
            <a:r>
              <a:rPr lang="en-US" sz="2000" i="1" dirty="0"/>
              <a:t> </a:t>
            </a:r>
            <a:r>
              <a:rPr lang="en-US" sz="2000" dirty="0" err="1"/>
              <a:t>arizonae</a:t>
            </a:r>
            <a:r>
              <a:rPr lang="en-US" sz="2000" i="1" dirty="0"/>
              <a:t> </a:t>
            </a:r>
            <a:r>
              <a:rPr lang="en-US" sz="2000" dirty="0"/>
              <a:t>(0.9%)</a:t>
            </a:r>
            <a:endParaRPr lang="en-US" sz="2000" i="1" dirty="0"/>
          </a:p>
          <a:p>
            <a:pPr lvl="1"/>
            <a:r>
              <a:rPr lang="en-US" sz="2000" i="1" dirty="0"/>
              <a:t>S. aureus </a:t>
            </a:r>
            <a:r>
              <a:rPr lang="en-US" sz="2000" dirty="0"/>
              <a:t>(0.09%)</a:t>
            </a:r>
          </a:p>
          <a:p>
            <a:pPr lvl="1"/>
            <a:r>
              <a:rPr lang="en-US" sz="2000" i="1" dirty="0"/>
              <a:t>P. aeruginosa </a:t>
            </a:r>
            <a:r>
              <a:rPr lang="en-US" sz="2000" dirty="0"/>
              <a:t>(0.009%)</a:t>
            </a:r>
            <a:endParaRPr lang="en-US" sz="2000" i="1" dirty="0"/>
          </a:p>
          <a:p>
            <a:pPr lvl="1"/>
            <a:r>
              <a:rPr lang="en-US" sz="2000" i="1" dirty="0"/>
              <a:t>A. </a:t>
            </a:r>
            <a:r>
              <a:rPr lang="en-US" sz="2000" i="1" dirty="0" err="1"/>
              <a:t>baumannii</a:t>
            </a:r>
            <a:r>
              <a:rPr lang="en-US" sz="2000" i="1" dirty="0"/>
              <a:t> </a:t>
            </a:r>
            <a:r>
              <a:rPr lang="en-US" sz="2000" dirty="0"/>
              <a:t>(0.0009%)</a:t>
            </a:r>
            <a:endParaRPr lang="en-US" sz="2000" i="1" dirty="0"/>
          </a:p>
          <a:p>
            <a:r>
              <a:rPr lang="en-US" sz="2400" dirty="0"/>
              <a:t>Set cutoff (0.05%)</a:t>
            </a:r>
          </a:p>
          <a:p>
            <a:pPr lvl="1"/>
            <a:r>
              <a:rPr lang="en-US" sz="2000" dirty="0"/>
              <a:t>¾ tools ID </a:t>
            </a:r>
            <a:r>
              <a:rPr lang="en-US" sz="2000" i="1" dirty="0"/>
              <a:t>S. aureus</a:t>
            </a:r>
          </a:p>
          <a:p>
            <a:pPr lvl="1"/>
            <a:r>
              <a:rPr lang="en-US" sz="2000" dirty="0"/>
              <a:t>False (+) rates vary</a:t>
            </a:r>
          </a:p>
          <a:p>
            <a:pPr lvl="1"/>
            <a:endParaRPr lang="en-US" sz="2000" dirty="0"/>
          </a:p>
        </p:txBody>
      </p:sp>
      <p:pic>
        <p:nvPicPr>
          <p:cNvPr id="6" name="Picture 5"/>
          <p:cNvPicPr>
            <a:picLocks noChangeAspect="1"/>
          </p:cNvPicPr>
          <p:nvPr/>
        </p:nvPicPr>
        <p:blipFill>
          <a:blip r:embed="rId3"/>
          <a:stretch>
            <a:fillRect/>
          </a:stretch>
        </p:blipFill>
        <p:spPr>
          <a:xfrm>
            <a:off x="5103095" y="1825625"/>
            <a:ext cx="6666667" cy="4114286"/>
          </a:xfrm>
          <a:prstGeom prst="rect">
            <a:avLst/>
          </a:prstGeom>
        </p:spPr>
      </p:pic>
      <p:sp>
        <p:nvSpPr>
          <p:cNvPr id="7" name="TextBox 6"/>
          <p:cNvSpPr txBox="1"/>
          <p:nvPr/>
        </p:nvSpPr>
        <p:spPr>
          <a:xfrm>
            <a:off x="9952074" y="1825625"/>
            <a:ext cx="1005403" cy="369332"/>
          </a:xfrm>
          <a:prstGeom prst="rect">
            <a:avLst/>
          </a:prstGeom>
          <a:noFill/>
        </p:spPr>
        <p:txBody>
          <a:bodyPr wrap="none" rtlCol="0">
            <a:spAutoFit/>
          </a:bodyPr>
          <a:lstStyle/>
          <a:p>
            <a:r>
              <a:rPr lang="en-US" dirty="0">
                <a:latin typeface="Helvetica" panose="020B0500000000000000" pitchFamily="34" charset="0"/>
              </a:rPr>
              <a:t>Species</a:t>
            </a:r>
          </a:p>
        </p:txBody>
      </p:sp>
    </p:spTree>
    <p:extLst>
      <p:ext uri="{BB962C8B-B14F-4D97-AF65-F5344CB8AC3E}">
        <p14:creationId xmlns:p14="http://schemas.microsoft.com/office/powerpoint/2010/main" val="70630171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Looking ahead</a:t>
            </a:r>
          </a:p>
        </p:txBody>
      </p:sp>
      <p:sp>
        <p:nvSpPr>
          <p:cNvPr id="3" name="Content Placeholder 2"/>
          <p:cNvSpPr>
            <a:spLocks noGrp="1"/>
          </p:cNvSpPr>
          <p:nvPr>
            <p:ph idx="1"/>
          </p:nvPr>
        </p:nvSpPr>
        <p:spPr>
          <a:xfrm>
            <a:off x="266330" y="1730828"/>
            <a:ext cx="8126556" cy="4757057"/>
          </a:xfrm>
        </p:spPr>
        <p:txBody>
          <a:bodyPr/>
          <a:lstStyle/>
          <a:p>
            <a:r>
              <a:rPr lang="en-US" i="1" dirty="0"/>
              <a:t>In silico </a:t>
            </a:r>
            <a:r>
              <a:rPr lang="en-US" dirty="0"/>
              <a:t>experiments to complement experimental work</a:t>
            </a:r>
          </a:p>
          <a:p>
            <a:pPr lvl="1"/>
            <a:r>
              <a:rPr lang="en-US" dirty="0"/>
              <a:t>Simulated and subsampling/mixing reads</a:t>
            </a:r>
          </a:p>
          <a:p>
            <a:pPr lvl="1"/>
            <a:r>
              <a:rPr lang="en-US" b="1" dirty="0"/>
              <a:t>Statistically significant </a:t>
            </a:r>
            <a:r>
              <a:rPr lang="en-US" dirty="0"/>
              <a:t>numbers of experiments</a:t>
            </a:r>
          </a:p>
          <a:p>
            <a:r>
              <a:rPr lang="en-US" dirty="0"/>
              <a:t>Interlaboratory studies to develop &amp; evaluate mixtures</a:t>
            </a:r>
          </a:p>
          <a:p>
            <a:pPr lvl="1"/>
            <a:r>
              <a:rPr lang="en-US" dirty="0"/>
              <a:t>Limit of detection/quantitation</a:t>
            </a:r>
          </a:p>
          <a:p>
            <a:pPr lvl="1"/>
            <a:r>
              <a:rPr lang="en-US" dirty="0"/>
              <a:t>Discriminating near neighbors</a:t>
            </a:r>
          </a:p>
          <a:p>
            <a:r>
              <a:rPr lang="en-US" dirty="0"/>
              <a:t>Additional DNA needs</a:t>
            </a:r>
          </a:p>
          <a:p>
            <a:pPr lvl="1"/>
            <a:r>
              <a:rPr lang="en-US" dirty="0"/>
              <a:t>Other organisms (viruses, fungi)</a:t>
            </a:r>
          </a:p>
          <a:p>
            <a:pPr lvl="1"/>
            <a:r>
              <a:rPr lang="en-US" dirty="0"/>
              <a:t>Expansion of existing panel</a:t>
            </a:r>
          </a:p>
        </p:txBody>
      </p:sp>
      <p:grpSp>
        <p:nvGrpSpPr>
          <p:cNvPr id="7" name="Group 6"/>
          <p:cNvGrpSpPr/>
          <p:nvPr/>
        </p:nvGrpSpPr>
        <p:grpSpPr>
          <a:xfrm>
            <a:off x="8417228" y="1807029"/>
            <a:ext cx="3309257" cy="4547395"/>
            <a:chOff x="8534399" y="1807029"/>
            <a:chExt cx="3309257" cy="4547395"/>
          </a:xfrm>
        </p:grpSpPr>
        <p:pic>
          <p:nvPicPr>
            <p:cNvPr id="5" name="Picture 4"/>
            <p:cNvPicPr>
              <a:picLocks noChangeAspect="1"/>
            </p:cNvPicPr>
            <p:nvPr/>
          </p:nvPicPr>
          <p:blipFill rotWithShape="1">
            <a:blip r:embed="rId3"/>
            <a:srcRect t="11397"/>
            <a:stretch/>
          </p:blipFill>
          <p:spPr>
            <a:xfrm>
              <a:off x="8534399" y="1807029"/>
              <a:ext cx="3309257" cy="3665123"/>
            </a:xfrm>
            <a:prstGeom prst="rect">
              <a:avLst/>
            </a:prstGeom>
          </p:spPr>
        </p:pic>
        <p:sp>
          <p:nvSpPr>
            <p:cNvPr id="6" name="TextBox 5"/>
            <p:cNvSpPr txBox="1"/>
            <p:nvPr/>
          </p:nvSpPr>
          <p:spPr>
            <a:xfrm>
              <a:off x="8817355" y="5523427"/>
              <a:ext cx="2909130" cy="830997"/>
            </a:xfrm>
            <a:prstGeom prst="rect">
              <a:avLst/>
            </a:prstGeom>
            <a:noFill/>
          </p:spPr>
          <p:txBody>
            <a:bodyPr wrap="none" rtlCol="0">
              <a:spAutoFit/>
            </a:bodyPr>
            <a:lstStyle/>
            <a:p>
              <a:pPr algn="ctr"/>
              <a:r>
                <a:rPr lang="en-US" sz="2800" b="1" dirty="0">
                  <a:solidFill>
                    <a:srgbClr val="002060"/>
                  </a:solidFill>
                  <a:latin typeface="Arial" panose="020B0604020202020204" pitchFamily="34" charset="0"/>
                  <a:cs typeface="Arial" panose="020B0604020202020204" pitchFamily="34" charset="0"/>
                </a:rPr>
                <a:t>WE WANT </a:t>
              </a:r>
              <a:r>
                <a:rPr lang="en-US" sz="2800" b="1" dirty="0">
                  <a:solidFill>
                    <a:srgbClr val="FF0028"/>
                  </a:solidFill>
                  <a:latin typeface="Arial" panose="020B0604020202020204" pitchFamily="34" charset="0"/>
                  <a:cs typeface="Arial" panose="020B0604020202020204" pitchFamily="34" charset="0"/>
                </a:rPr>
                <a:t>YOU</a:t>
              </a:r>
              <a:r>
                <a:rPr lang="en-US" sz="2800" b="1" dirty="0">
                  <a:solidFill>
                    <a:srgbClr val="002060"/>
                  </a:solidFill>
                  <a:latin typeface="Arial" panose="020B0604020202020204" pitchFamily="34" charset="0"/>
                  <a:cs typeface="Arial" panose="020B0604020202020204" pitchFamily="34" charset="0"/>
                </a:rPr>
                <a:t>!</a:t>
              </a:r>
            </a:p>
            <a:p>
              <a:pPr algn="ctr"/>
              <a:r>
                <a:rPr lang="en-US" sz="2000" b="1" dirty="0">
                  <a:solidFill>
                    <a:srgbClr val="002060"/>
                  </a:solidFill>
                  <a:latin typeface="Arial" panose="020B0604020202020204" pitchFamily="34" charset="0"/>
                  <a:cs typeface="Arial" panose="020B0604020202020204" pitchFamily="34" charset="0"/>
                </a:rPr>
                <a:t>FOR METAGENOMICS</a:t>
              </a:r>
            </a:p>
          </p:txBody>
        </p:sp>
      </p:grpSp>
    </p:spTree>
    <p:extLst>
      <p:ext uri="{BB962C8B-B14F-4D97-AF65-F5344CB8AC3E}">
        <p14:creationId xmlns:p14="http://schemas.microsoft.com/office/powerpoint/2010/main" val="272072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1" y="133526"/>
            <a:ext cx="10969943" cy="715962"/>
          </a:xfrm>
        </p:spPr>
        <p:txBody>
          <a:bodyPr>
            <a:normAutofit/>
          </a:bodyPr>
          <a:lstStyle/>
          <a:p>
            <a:pPr algn="ctr"/>
            <a:r>
              <a:rPr lang="en-US" sz="2800" b="1" dirty="0"/>
              <a:t>Metagenomic Measurements: Reproducibility and Bias</a:t>
            </a:r>
          </a:p>
        </p:txBody>
      </p:sp>
      <p:grpSp>
        <p:nvGrpSpPr>
          <p:cNvPr id="8" name="Group 7"/>
          <p:cNvGrpSpPr/>
          <p:nvPr/>
        </p:nvGrpSpPr>
        <p:grpSpPr>
          <a:xfrm>
            <a:off x="154409" y="942437"/>
            <a:ext cx="7128874" cy="4668327"/>
            <a:chOff x="260938" y="2952668"/>
            <a:chExt cx="5235152" cy="333144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938" y="3137334"/>
              <a:ext cx="5235152" cy="3146774"/>
            </a:xfrm>
            <a:prstGeom prst="rect">
              <a:avLst/>
            </a:prstGeom>
          </p:spPr>
        </p:pic>
        <p:sp>
          <p:nvSpPr>
            <p:cNvPr id="5" name="Rectangle 4"/>
            <p:cNvSpPr/>
            <p:nvPr/>
          </p:nvSpPr>
          <p:spPr>
            <a:xfrm>
              <a:off x="1509637" y="2952668"/>
              <a:ext cx="2821652" cy="263565"/>
            </a:xfrm>
            <a:prstGeom prst="rect">
              <a:avLst/>
            </a:prstGeom>
          </p:spPr>
          <p:txBody>
            <a:bodyPr wrap="none">
              <a:spAutoFit/>
            </a:bodyPr>
            <a:lstStyle/>
            <a:p>
              <a:pPr algn="ctr"/>
              <a:r>
                <a:rPr lang="en-US" b="1" dirty="0" err="1"/>
                <a:t>ZymoBIOMICS</a:t>
              </a:r>
              <a:r>
                <a:rPr lang="en-US" b="1" dirty="0"/>
                <a:t>™ Microbial Community</a:t>
              </a:r>
            </a:p>
          </p:txBody>
        </p:sp>
      </p:grpSp>
      <p:grpSp>
        <p:nvGrpSpPr>
          <p:cNvPr id="14" name="Group 13"/>
          <p:cNvGrpSpPr/>
          <p:nvPr/>
        </p:nvGrpSpPr>
        <p:grpSpPr>
          <a:xfrm>
            <a:off x="7283284" y="1201208"/>
            <a:ext cx="4403807" cy="5064849"/>
            <a:chOff x="7631047" y="1143000"/>
            <a:chExt cx="4403807" cy="5064849"/>
          </a:xfrm>
        </p:grpSpPr>
        <p:pic>
          <p:nvPicPr>
            <p:cNvPr id="12" name="Picture 11"/>
            <p:cNvPicPr>
              <a:picLocks noChangeAspect="1"/>
            </p:cNvPicPr>
            <p:nvPr/>
          </p:nvPicPr>
          <p:blipFill rotWithShape="1">
            <a:blip r:embed="rId4"/>
            <a:srcRect r="23975"/>
            <a:stretch/>
          </p:blipFill>
          <p:spPr>
            <a:xfrm>
              <a:off x="7631047" y="1143000"/>
              <a:ext cx="3946907" cy="5064849"/>
            </a:xfrm>
            <a:prstGeom prst="rect">
              <a:avLst/>
            </a:prstGeom>
          </p:spPr>
        </p:pic>
        <p:pic>
          <p:nvPicPr>
            <p:cNvPr id="11" name="Picture 10"/>
            <p:cNvPicPr>
              <a:picLocks noChangeAspect="1"/>
            </p:cNvPicPr>
            <p:nvPr/>
          </p:nvPicPr>
          <p:blipFill>
            <a:blip r:embed="rId5"/>
            <a:stretch>
              <a:fillRect/>
            </a:stretch>
          </p:blipFill>
          <p:spPr>
            <a:xfrm>
              <a:off x="9764094" y="1714190"/>
              <a:ext cx="2270760" cy="831824"/>
            </a:xfrm>
            <a:prstGeom prst="rect">
              <a:avLst/>
            </a:prstGeom>
          </p:spPr>
        </p:pic>
      </p:grpSp>
      <p:pic>
        <p:nvPicPr>
          <p:cNvPr id="7" name="Picture 6"/>
          <p:cNvPicPr>
            <a:picLocks noChangeAspect="1"/>
          </p:cNvPicPr>
          <p:nvPr/>
        </p:nvPicPr>
        <p:blipFill rotWithShape="1">
          <a:blip r:embed="rId6">
            <a:extLst>
              <a:ext uri="{28A0092B-C50C-407E-A947-70E740481C1C}">
                <a14:useLocalDpi xmlns:a14="http://schemas.microsoft.com/office/drawing/2010/main" val="0"/>
              </a:ext>
            </a:extLst>
          </a:blip>
          <a:srcRect b="30527"/>
          <a:stretch/>
        </p:blipFill>
        <p:spPr>
          <a:xfrm>
            <a:off x="692012" y="2207264"/>
            <a:ext cx="6167914" cy="2590800"/>
          </a:xfrm>
          <a:prstGeom prst="rect">
            <a:avLst/>
          </a:prstGeom>
          <a:solidFill>
            <a:schemeClr val="bg1"/>
          </a:solidFill>
          <a:ln>
            <a:solidFill>
              <a:schemeClr val="tx1"/>
            </a:solidFill>
          </a:ln>
        </p:spPr>
      </p:pic>
    </p:spTree>
    <p:extLst>
      <p:ext uri="{BB962C8B-B14F-4D97-AF65-F5344CB8AC3E}">
        <p14:creationId xmlns:p14="http://schemas.microsoft.com/office/powerpoint/2010/main" val="3725737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8"/>
                                        </p:tgtEl>
                                        <p:attrNameLst>
                                          <p:attrName>ppt_x</p:attrName>
                                        </p:attrNameLst>
                                      </p:cBhvr>
                                      <p:tavLst>
                                        <p:tav tm="0">
                                          <p:val>
                                            <p:strVal val="ppt_x"/>
                                          </p:val>
                                        </p:tav>
                                        <p:tav tm="100000">
                                          <p:val>
                                            <p:strVal val="ppt_x"/>
                                          </p:val>
                                        </p:tav>
                                      </p:tavLst>
                                    </p:anim>
                                    <p:anim calcmode="lin" valueType="num">
                                      <p:cBhvr additive="base">
                                        <p:cTn id="7" dur="500"/>
                                        <p:tgtEl>
                                          <p:spTgt spid="8"/>
                                        </p:tgtEl>
                                        <p:attrNameLst>
                                          <p:attrName>ppt_y</p:attrName>
                                        </p:attrNameLst>
                                      </p:cBhvr>
                                      <p:tavLst>
                                        <p:tav tm="0">
                                          <p:val>
                                            <p:strVal val="ppt_y"/>
                                          </p:val>
                                        </p:tav>
                                        <p:tav tm="100000">
                                          <p:val>
                                            <p:strVal val="1+ppt_h/2"/>
                                          </p:val>
                                        </p:tav>
                                      </p:tavLst>
                                    </p:anim>
                                    <p:set>
                                      <p:cBhvr>
                                        <p:cTn id="8" dur="1" fill="hold">
                                          <p:stCondLst>
                                            <p:cond delay="499"/>
                                          </p:stCondLst>
                                        </p:cTn>
                                        <p:tgtEl>
                                          <p:spTgt spid="8"/>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1468</TotalTime>
  <Words>2923</Words>
  <Application>Microsoft Macintosh PowerPoint</Application>
  <PresentationFormat>Widescreen</PresentationFormat>
  <Paragraphs>846</Paragraphs>
  <Slides>89</Slides>
  <Notes>22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89</vt:i4>
      </vt:variant>
    </vt:vector>
  </HeadingPairs>
  <TitlesOfParts>
    <vt:vector size="102" baseType="lpstr">
      <vt:lpstr>AdvTTd7835f12</vt:lpstr>
      <vt:lpstr>AdvTTd7835f12+20</vt:lpstr>
      <vt:lpstr>Arial</vt:lpstr>
      <vt:lpstr>Calibri</vt:lpstr>
      <vt:lpstr>Calibri Light</vt:lpstr>
      <vt:lpstr>Cambria</vt:lpstr>
      <vt:lpstr>Helvetica</vt:lpstr>
      <vt:lpstr>Linotype neuzeit office regular</vt:lpstr>
      <vt:lpstr>Mangal</vt:lpstr>
      <vt:lpstr>Source Sans Pro</vt:lpstr>
      <vt:lpstr>Times</vt:lpstr>
      <vt:lpstr>Times New Roman</vt:lpstr>
      <vt:lpstr>Office Theme</vt:lpstr>
      <vt:lpstr>PowerPoint Presentation</vt:lpstr>
      <vt:lpstr>What/Who Is NIST?</vt:lpstr>
      <vt:lpstr>PowerPoint Presentation</vt:lpstr>
      <vt:lpstr>The 2016 NIST-NIH Standards for Microbiome Measurements Workshop</vt:lpstr>
      <vt:lpstr>PowerPoint Presentation</vt:lpstr>
      <vt:lpstr>Coming 2019</vt:lpstr>
      <vt:lpstr>PowerPoint Presentation</vt:lpstr>
      <vt:lpstr>Microbiome Diagnostics</vt:lpstr>
      <vt:lpstr>Metagenomic Measurements: Reproducibility and Bias</vt:lpstr>
      <vt:lpstr>PowerPoint Presentation</vt:lpstr>
      <vt:lpstr>PowerPoint Presentation</vt:lpstr>
      <vt:lpstr>PowerPoint Presentation</vt:lpstr>
      <vt:lpstr>PowerPoint Presentation</vt:lpstr>
      <vt:lpstr>PowerPoint Presentation</vt:lpstr>
      <vt:lpstr>The Raw Data Submitted by Participants</vt:lpstr>
      <vt:lpstr>The Raw Data Submitted by Participants</vt:lpstr>
      <vt:lpstr>PowerPoint Presentation</vt:lpstr>
      <vt:lpstr>Performance Metrics</vt:lpstr>
      <vt:lpstr>Qualitative Performance Metrics</vt:lpstr>
      <vt:lpstr>Qualitative Performance Metrics</vt:lpstr>
      <vt:lpstr>PowerPoint Presentation</vt:lpstr>
      <vt:lpstr>PowerPoint Presentation</vt:lpstr>
      <vt:lpstr>PowerPoint Presentation</vt:lpstr>
      <vt:lpstr>False Positives</vt:lpstr>
      <vt:lpstr>PowerPoint Presentation</vt:lpstr>
      <vt:lpstr>Bray-Curtis as a Performance Metric for Relative Abundance</vt:lpstr>
      <vt:lpstr>PowerPoint Presentation</vt:lpstr>
      <vt:lpstr>PowerPoint Presentation</vt:lpstr>
      <vt:lpstr>Current/Future Work on MVP Data</vt:lpstr>
      <vt:lpstr>PowerPoint Presentation</vt:lpstr>
      <vt:lpstr>Let’s Talk Bioinformatics  Specifically, Metagenomic Profiling Tools..</vt:lpstr>
      <vt:lpstr>PowerPoint Presentation</vt:lpstr>
      <vt:lpstr>PowerPoint Presentation</vt:lpstr>
      <vt:lpstr>How Comprehensive are our Reference Databases?</vt:lpstr>
      <vt:lpstr>Reference Genome Databases</vt:lpstr>
      <vt:lpstr>Bioinformatic Tools</vt:lpstr>
      <vt:lpstr>Too many tools, too few comparisons</vt:lpstr>
      <vt:lpstr>Dilutions for LOD Testing</vt:lpstr>
      <vt:lpstr>Metagenomics of Mixed Microbial DNA</vt:lpstr>
      <vt:lpstr>“Profiling the Profilers” Evaluating Metagenomic Data Analysis tools</vt:lpstr>
      <vt:lpstr>Profiling the Profilers</vt:lpstr>
      <vt:lpstr>Performance profiles across 35 datasets</vt:lpstr>
      <vt:lpstr>CAMI: Critical Assessment of Metagenomic Interpretation</vt:lpstr>
      <vt:lpstr>NIST Metagenomic Reference Material Development</vt:lpstr>
      <vt:lpstr>PowerPoint Presentation</vt:lpstr>
      <vt:lpstr>PowerPoint Presentation</vt:lpstr>
      <vt:lpstr>Candidate RM 8376 (Available Summer 2018)</vt:lpstr>
      <vt:lpstr>PowerPoint Presentation</vt:lpstr>
      <vt:lpstr>NIST-NRC Postdoctoral Positions Available</vt:lpstr>
      <vt:lpstr>Questions?</vt:lpstr>
      <vt:lpstr>NIST Workshops: Standards for Metagenomics</vt:lpstr>
      <vt:lpstr>PowerPoint Presentation</vt:lpstr>
      <vt:lpstr>Reads Mapped to Reference Genomes Using Bowtie</vt:lpstr>
      <vt:lpstr>Genome Fraction Coverage: Reads Mapped to Reference Genomes Using Bowtie</vt:lpstr>
      <vt:lpstr>PowerPoint Presentation</vt:lpstr>
      <vt:lpstr>PowerPoint Presentation</vt:lpstr>
      <vt:lpstr>PowerPoint Presentation</vt:lpstr>
      <vt:lpstr>PowerPoint Presentation</vt:lpstr>
      <vt:lpstr>PowerPoint Presentation</vt:lpstr>
      <vt:lpstr>https://MicrobialStandards.org </vt:lpstr>
      <vt:lpstr>PowerPoint Presentation</vt:lpstr>
      <vt:lpstr>A New Metric: The Resistance Potential</vt:lpstr>
      <vt:lpstr>Measuring Resistance Potential = Measuring Bacterial Evolution</vt:lpstr>
      <vt:lpstr>Measuring Resistance Potential = Measuring Bacterial Evolution</vt:lpstr>
      <vt:lpstr>The Technical Plan:  Develop Tools Needed to Measure the Transition from Antibiotic Sensitivity to Antibiotic Resistance </vt:lpstr>
      <vt:lpstr>Bacteria Live and Evolve in Heterogeneous MicroEnvironments</vt:lpstr>
      <vt:lpstr>Homogeneous (Laboratory) Environments Do NOT Mimic Natural Environments</vt:lpstr>
      <vt:lpstr>The Technical Plan:</vt:lpstr>
      <vt:lpstr>Engineering Custom Microenvironments</vt:lpstr>
      <vt:lpstr>The Overall Technical Plan</vt:lpstr>
      <vt:lpstr>Proof of Concept @ NIST</vt:lpstr>
      <vt:lpstr>PowerPoint Presentation</vt:lpstr>
      <vt:lpstr>PowerPoint Presentation</vt:lpstr>
      <vt:lpstr>Biofilms</vt:lpstr>
      <vt:lpstr>PowerPoint Presentation</vt:lpstr>
      <vt:lpstr>Engineering Biology</vt:lpstr>
      <vt:lpstr>Engineering Biology</vt:lpstr>
      <vt:lpstr>PowerPoint Presentation</vt:lpstr>
      <vt:lpstr>PowerPoint Presentation</vt:lpstr>
      <vt:lpstr>PowerPoint Presentation</vt:lpstr>
      <vt:lpstr>Purpose of the Mixed Microbial DNA RM</vt:lpstr>
      <vt:lpstr>Organism-level Purity Analysis of “Pure” Salmonella Genomic DNA</vt:lpstr>
      <vt:lpstr>PowerPoint Presentation</vt:lpstr>
      <vt:lpstr>Base Level Purity: Results MG001</vt:lpstr>
      <vt:lpstr>Base Level Purity: Results MG001</vt:lpstr>
      <vt:lpstr>PowerPoint Presentation</vt:lpstr>
      <vt:lpstr>Metagenomics of Mixed Microbial DNA</vt:lpstr>
      <vt:lpstr>Dilutions for LOD Testing</vt:lpstr>
      <vt:lpstr>Looking ahead</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Jackson, Scott A. (Fed)</dc:creator>
  <cp:lastModifiedBy>Jackson, Scott A. (Fed)</cp:lastModifiedBy>
  <cp:revision>65</cp:revision>
  <dcterms:created xsi:type="dcterms:W3CDTF">2018-04-10T10:11:32Z</dcterms:created>
  <dcterms:modified xsi:type="dcterms:W3CDTF">2018-05-02T14:59:55Z</dcterms:modified>
</cp:coreProperties>
</file>

<file path=docProps/thumbnail.jpeg>
</file>